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tags/tag69.xml" ContentType="application/vnd.openxmlformats-officedocument.presentationml.tag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418" r:id="rId2"/>
    <p:sldId id="420" r:id="rId3"/>
    <p:sldId id="421" r:id="rId4"/>
    <p:sldId id="423" r:id="rId5"/>
    <p:sldId id="422" r:id="rId6"/>
    <p:sldId id="425" r:id="rId7"/>
    <p:sldId id="426" r:id="rId8"/>
    <p:sldId id="414" r:id="rId9"/>
    <p:sldId id="42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庭乾 曾" initials="庭乾" lastIdx="4" clrIdx="0">
    <p:extLst>
      <p:ext uri="{19B8F6BF-5375-455C-9EA6-DF929625EA0E}">
        <p15:presenceInfo xmlns:p15="http://schemas.microsoft.com/office/powerpoint/2012/main" userId="5880774bdeb346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8T15:48:43.70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8T15:48:43.70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8T15:48:43.706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8T15:48:43.706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BEA3F-0081-477C-8A61-952B12CE23D4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27D97-7808-43C8-9389-FDC84CD7F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7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01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84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1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9789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907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4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7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5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3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2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39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1095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9.xml"/><Relationship Id="rId7" Type="http://schemas.openxmlformats.org/officeDocument/2006/relationships/image" Target="../media/image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comments" Target="../comments/comment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3.xml"/><Relationship Id="rId7" Type="http://schemas.openxmlformats.org/officeDocument/2006/relationships/image" Target="../media/image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image" Target="../media/image28.png"/><Relationship Id="rId21" Type="http://schemas.openxmlformats.org/officeDocument/2006/relationships/comments" Target="../comments/comment2.xml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6.jp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34.jpg"/><Relationship Id="rId10" Type="http://schemas.openxmlformats.org/officeDocument/2006/relationships/image" Target="../media/image32.png"/><Relationship Id="rId19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8.png"/><Relationship Id="rId1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7.xml"/><Relationship Id="rId7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jpg"/><Relationship Id="rId18" Type="http://schemas.openxmlformats.org/officeDocument/2006/relationships/image" Target="../media/image19.png"/><Relationship Id="rId26" Type="http://schemas.openxmlformats.org/officeDocument/2006/relationships/image" Target="../media/image40.jpg"/><Relationship Id="rId3" Type="http://schemas.openxmlformats.org/officeDocument/2006/relationships/image" Target="../media/image11.png"/><Relationship Id="rId21" Type="http://schemas.openxmlformats.org/officeDocument/2006/relationships/image" Target="../media/image22.jp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17" Type="http://schemas.openxmlformats.org/officeDocument/2006/relationships/image" Target="../media/image32.png"/><Relationship Id="rId25" Type="http://schemas.openxmlformats.org/officeDocument/2006/relationships/image" Target="../media/image34.jp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3.png"/><Relationship Id="rId29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24" Type="http://schemas.openxmlformats.org/officeDocument/2006/relationships/image" Target="../media/image39.jp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38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jpg"/><Relationship Id="rId31" Type="http://schemas.openxmlformats.org/officeDocument/2006/relationships/comments" Target="../comments/comment3.xml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Relationship Id="rId27" Type="http://schemas.openxmlformats.org/officeDocument/2006/relationships/image" Target="../media/image24.png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g"/><Relationship Id="rId18" Type="http://schemas.openxmlformats.org/officeDocument/2006/relationships/image" Target="../media/image19.png"/><Relationship Id="rId26" Type="http://schemas.openxmlformats.org/officeDocument/2006/relationships/image" Target="../media/image34.jp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17" Type="http://schemas.openxmlformats.org/officeDocument/2006/relationships/image" Target="../media/image32.png"/><Relationship Id="rId25" Type="http://schemas.openxmlformats.org/officeDocument/2006/relationships/image" Target="../media/image39.jpg"/><Relationship Id="rId33" Type="http://schemas.openxmlformats.org/officeDocument/2006/relationships/comments" Target="../comments/comment4.xml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24" Type="http://schemas.openxmlformats.org/officeDocument/2006/relationships/image" Target="../media/image38.png"/><Relationship Id="rId32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image" Target="../media/image20.jpg"/><Relationship Id="rId31" Type="http://schemas.openxmlformats.org/officeDocument/2006/relationships/image" Target="../media/image26.jp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16.png"/><Relationship Id="rId22" Type="http://schemas.openxmlformats.org/officeDocument/2006/relationships/image" Target="../media/image22.jpg"/><Relationship Id="rId27" Type="http://schemas.openxmlformats.org/officeDocument/2006/relationships/image" Target="../media/image40.jpg"/><Relationship Id="rId30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0150" y="2259446"/>
            <a:ext cx="10113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秋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需求与商业模式创新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07530" y="3379490"/>
            <a:ext cx="435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视觉化讲述商业模式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14611" y="322291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 rotWithShape="1">
          <a:blip r:embed="rId7"/>
          <a:srcRect r="40611" b="24693"/>
          <a:stretch/>
        </p:blipFill>
        <p:spPr>
          <a:xfrm>
            <a:off x="4156708" y="-874981"/>
            <a:ext cx="3262820" cy="27267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C8E6E5-1AF3-4C75-8659-92A75E7BF582}"/>
              </a:ext>
            </a:extLst>
          </p:cNvPr>
          <p:cNvSpPr txBox="1"/>
          <p:nvPr/>
        </p:nvSpPr>
        <p:spPr>
          <a:xfrm>
            <a:off x="8316889" y="3980756"/>
            <a:ext cx="4350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何宜胃项目组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组长：周子岩</a:t>
            </a:r>
            <a:endParaRPr lang="en-US" altLang="zh-CN" sz="2400" b="1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组员：高吟曦 王庚润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zh-CN" altLang="en-US" sz="24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向卫东 曾闻天</a:t>
            </a:r>
            <a:endParaRPr lang="en-US" altLang="zh-CN" sz="2400" b="1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        </a:t>
            </a:r>
            <a:r>
              <a:rPr lang="zh-CN" altLang="en-US" sz="24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张驰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29" y="2826068"/>
            <a:ext cx="2163888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故事一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sz="3200" dirty="0"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 rotWithShape="1">
          <a:blip r:embed="rId8"/>
          <a:srcRect r="51679" b="10215"/>
          <a:stretch/>
        </p:blipFill>
        <p:spPr>
          <a:xfrm>
            <a:off x="1840332" y="2788950"/>
            <a:ext cx="1346099" cy="1403668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6718E25-A284-4412-A9E4-9686F9A82430}"/>
              </a:ext>
            </a:extLst>
          </p:cNvPr>
          <p:cNvSpPr txBox="1"/>
          <p:nvPr/>
        </p:nvSpPr>
        <p:spPr>
          <a:xfrm>
            <a:off x="6848917" y="2826068"/>
            <a:ext cx="4266122" cy="1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FF94A57-7722-4771-81E3-2BD7481661A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57985" y="2826068"/>
            <a:ext cx="4266122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小宏 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25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岁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宝妈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C398A-0094-4FE6-9C11-3DAC23C9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16" y="0"/>
            <a:ext cx="10130368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87C2A6-68CD-42C0-9BD3-A536A52DA887}"/>
              </a:ext>
            </a:extLst>
          </p:cNvPr>
          <p:cNvGrpSpPr/>
          <p:nvPr/>
        </p:nvGrpSpPr>
        <p:grpSpPr>
          <a:xfrm>
            <a:off x="9090383" y="965248"/>
            <a:ext cx="1657290" cy="1026274"/>
            <a:chOff x="9090383" y="1007637"/>
            <a:chExt cx="1657290" cy="10262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CB0BFB-A9F3-4BE5-8F06-B3F84E7C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0383" y="1007637"/>
              <a:ext cx="1243780" cy="8297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6008B1-0724-4F85-80D4-67AA919F812A}"/>
                </a:ext>
              </a:extLst>
            </p:cNvPr>
            <p:cNvSpPr txBox="1"/>
            <p:nvPr/>
          </p:nvSpPr>
          <p:spPr>
            <a:xfrm>
              <a:off x="9149872" y="1803079"/>
              <a:ext cx="15978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注重健康的年轻父母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784C82-8BA2-4E9A-9632-8C092B8B2951}"/>
              </a:ext>
            </a:extLst>
          </p:cNvPr>
          <p:cNvGrpSpPr/>
          <p:nvPr/>
        </p:nvGrpSpPr>
        <p:grpSpPr>
          <a:xfrm>
            <a:off x="9149872" y="3063534"/>
            <a:ext cx="1444477" cy="1476643"/>
            <a:chOff x="9149872" y="3063534"/>
            <a:chExt cx="1444477" cy="14766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C79969-C886-4AD8-9B31-2A921D2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9872" y="3063534"/>
              <a:ext cx="1260960" cy="126096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48E95D-C10D-48C4-A284-F2913E8CA933}"/>
                </a:ext>
              </a:extLst>
            </p:cNvPr>
            <p:cNvSpPr txBox="1"/>
            <p:nvPr/>
          </p:nvSpPr>
          <p:spPr>
            <a:xfrm>
              <a:off x="9303192" y="4309345"/>
              <a:ext cx="1291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追求健康生活者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F917678-9BE6-48F5-B0F8-87D48805ED33}"/>
              </a:ext>
            </a:extLst>
          </p:cNvPr>
          <p:cNvGrpSpPr/>
          <p:nvPr/>
        </p:nvGrpSpPr>
        <p:grpSpPr>
          <a:xfrm>
            <a:off x="1560233" y="2159111"/>
            <a:ext cx="1437306" cy="1269889"/>
            <a:chOff x="1597651" y="1625833"/>
            <a:chExt cx="1437306" cy="12698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199B301-FE83-4FD4-AFC8-05042F87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522" y="1625833"/>
              <a:ext cx="1019851" cy="101985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DF916A7-3667-41DA-B190-7AD11F0041D1}"/>
                </a:ext>
              </a:extLst>
            </p:cNvPr>
            <p:cNvSpPr txBox="1"/>
            <p:nvPr/>
          </p:nvSpPr>
          <p:spPr>
            <a:xfrm>
              <a:off x="1597651" y="2664890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5AD90-4AB0-4EFA-9422-0904D7050391}"/>
              </a:ext>
            </a:extLst>
          </p:cNvPr>
          <p:cNvGrpSpPr/>
          <p:nvPr/>
        </p:nvGrpSpPr>
        <p:grpSpPr>
          <a:xfrm>
            <a:off x="1567192" y="3471394"/>
            <a:ext cx="1338435" cy="1299814"/>
            <a:chOff x="1597651" y="2859468"/>
            <a:chExt cx="1338435" cy="129981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6AF4B46-1ACF-4430-871C-D979EABE91A0}"/>
                </a:ext>
              </a:extLst>
            </p:cNvPr>
            <p:cNvSpPr txBox="1"/>
            <p:nvPr/>
          </p:nvSpPr>
          <p:spPr>
            <a:xfrm>
              <a:off x="1597651" y="3928450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食品生产商与零售商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2388869-3D3C-4B76-BB56-D254E5D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8442" y="2859468"/>
              <a:ext cx="1047931" cy="1047931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A9237A-08A2-49FE-888D-2F359836EF2F}"/>
              </a:ext>
            </a:extLst>
          </p:cNvPr>
          <p:cNvGrpSpPr/>
          <p:nvPr/>
        </p:nvGrpSpPr>
        <p:grpSpPr>
          <a:xfrm>
            <a:off x="7220106" y="762023"/>
            <a:ext cx="1037876" cy="381506"/>
            <a:chOff x="7220106" y="762023"/>
            <a:chExt cx="1037876" cy="381506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B382016-1B1D-4CA8-BA8D-1266B0AC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6476" y="762023"/>
              <a:ext cx="381506" cy="381506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237E42-AB32-485C-BE31-9847D2653454}"/>
                </a:ext>
              </a:extLst>
            </p:cNvPr>
            <p:cNvSpPr txBox="1"/>
            <p:nvPr/>
          </p:nvSpPr>
          <p:spPr>
            <a:xfrm>
              <a:off x="7220106" y="814277"/>
              <a:ext cx="8311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自助服务</a:t>
              </a:r>
              <a:endParaRPr lang="en-US" altLang="zh-CN" sz="900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B7BFEE7-4E79-4611-AA10-DA5D84F917A8}"/>
              </a:ext>
            </a:extLst>
          </p:cNvPr>
          <p:cNvGrpSpPr/>
          <p:nvPr/>
        </p:nvGrpSpPr>
        <p:grpSpPr>
          <a:xfrm>
            <a:off x="6139676" y="5616241"/>
            <a:ext cx="1227412" cy="574837"/>
            <a:chOff x="6139676" y="5616241"/>
            <a:chExt cx="1227412" cy="57483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9BCC7C2-5ECE-413A-A513-90712EB3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2251" y="5616241"/>
              <a:ext cx="574837" cy="574837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CF7BC96-BBEE-4A13-8CB0-AFD3912ACC89}"/>
                </a:ext>
              </a:extLst>
            </p:cNvPr>
            <p:cNvSpPr txBox="1"/>
            <p:nvPr/>
          </p:nvSpPr>
          <p:spPr>
            <a:xfrm>
              <a:off x="6139676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订阅会员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F27B50-3F26-4626-ABEF-D1024C80E6D7}"/>
              </a:ext>
            </a:extLst>
          </p:cNvPr>
          <p:cNvGrpSpPr/>
          <p:nvPr/>
        </p:nvGrpSpPr>
        <p:grpSpPr>
          <a:xfrm>
            <a:off x="7740671" y="5604660"/>
            <a:ext cx="1236047" cy="574836"/>
            <a:chOff x="7740671" y="5604660"/>
            <a:chExt cx="1236047" cy="574836"/>
          </a:xfrm>
        </p:grpSpPr>
        <p:pic>
          <p:nvPicPr>
            <p:cNvPr id="1024" name="图片 1023">
              <a:extLst>
                <a:ext uri="{FF2B5EF4-FFF2-40B4-BE49-F238E27FC236}">
                  <a16:creationId xmlns:a16="http://schemas.microsoft.com/office/drawing/2014/main" id="{8CF23F8B-7EEF-40C4-9DB8-B8327388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1882" y="5604660"/>
              <a:ext cx="574836" cy="574836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F67DBD-1995-430D-8B22-4C9166D06E9B}"/>
                </a:ext>
              </a:extLst>
            </p:cNvPr>
            <p:cNvSpPr txBox="1"/>
            <p:nvPr/>
          </p:nvSpPr>
          <p:spPr>
            <a:xfrm>
              <a:off x="7740671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广告收入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AD029C-E4A9-479D-8494-11CD28984EF0}"/>
              </a:ext>
            </a:extLst>
          </p:cNvPr>
          <p:cNvGrpSpPr/>
          <p:nvPr/>
        </p:nvGrpSpPr>
        <p:grpSpPr>
          <a:xfrm>
            <a:off x="7199678" y="3081917"/>
            <a:ext cx="1197082" cy="472704"/>
            <a:chOff x="7199678" y="3081917"/>
            <a:chExt cx="1197082" cy="472704"/>
          </a:xfrm>
        </p:grpSpPr>
        <p:pic>
          <p:nvPicPr>
            <p:cNvPr id="1025" name="图片 1024">
              <a:extLst>
                <a:ext uri="{FF2B5EF4-FFF2-40B4-BE49-F238E27FC236}">
                  <a16:creationId xmlns:a16="http://schemas.microsoft.com/office/drawing/2014/main" id="{7245792C-180D-4AF7-A97C-204C0FEF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4056" y="3081917"/>
              <a:ext cx="472704" cy="472704"/>
            </a:xfrm>
            <a:prstGeom prst="rect">
              <a:avLst/>
            </a:prstGeom>
          </p:spPr>
        </p:pic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1BA89723-135A-4F5C-AC79-09785AD33D04}"/>
                </a:ext>
              </a:extLst>
            </p:cNvPr>
            <p:cNvSpPr txBox="1"/>
            <p:nvPr/>
          </p:nvSpPr>
          <p:spPr>
            <a:xfrm>
              <a:off x="7199678" y="3173677"/>
              <a:ext cx="9507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移动端</a:t>
              </a:r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D749706-A905-4024-9FD4-E68DEFF22A40}"/>
              </a:ext>
            </a:extLst>
          </p:cNvPr>
          <p:cNvGrpSpPr/>
          <p:nvPr/>
        </p:nvGrpSpPr>
        <p:grpSpPr>
          <a:xfrm>
            <a:off x="7263418" y="4135943"/>
            <a:ext cx="1437306" cy="467162"/>
            <a:chOff x="1419339" y="1653745"/>
            <a:chExt cx="1437306" cy="467162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DF737D4C-991B-43F2-BF4E-D6173AC4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3655" y="1653745"/>
              <a:ext cx="467162" cy="467162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7925E34-F04C-4A1E-A0C1-77FFD0D93D30}"/>
                </a:ext>
              </a:extLst>
            </p:cNvPr>
            <p:cNvSpPr txBox="1"/>
            <p:nvPr/>
          </p:nvSpPr>
          <p:spPr>
            <a:xfrm>
              <a:off x="1419339" y="1782483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F34A91-DDAB-4166-8118-FB182584D414}"/>
              </a:ext>
            </a:extLst>
          </p:cNvPr>
          <p:cNvGrpSpPr/>
          <p:nvPr/>
        </p:nvGrpSpPr>
        <p:grpSpPr>
          <a:xfrm>
            <a:off x="5258361" y="920199"/>
            <a:ext cx="1463153" cy="864021"/>
            <a:chOff x="5258361" y="920199"/>
            <a:chExt cx="1463153" cy="86402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E2C876-1643-4C37-86CB-914531561C41}"/>
                </a:ext>
              </a:extLst>
            </p:cNvPr>
            <p:cNvSpPr txBox="1"/>
            <p:nvPr/>
          </p:nvSpPr>
          <p:spPr>
            <a:xfrm>
              <a:off x="5258361" y="920199"/>
              <a:ext cx="14631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可信第三方综合评估体系</a:t>
              </a:r>
            </a:p>
          </p:txBody>
        </p:sp>
        <p:pic>
          <p:nvPicPr>
            <p:cNvPr id="1032" name="图片 1031">
              <a:extLst>
                <a:ext uri="{FF2B5EF4-FFF2-40B4-BE49-F238E27FC236}">
                  <a16:creationId xmlns:a16="http://schemas.microsoft.com/office/drawing/2014/main" id="{528218AB-D8FE-41FF-9C12-7413118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74657" y="1137018"/>
              <a:ext cx="647202" cy="64720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B16AD0-C688-46FB-898E-1F725EF7F048}"/>
              </a:ext>
            </a:extLst>
          </p:cNvPr>
          <p:cNvGrpSpPr/>
          <p:nvPr/>
        </p:nvGrpSpPr>
        <p:grpSpPr>
          <a:xfrm>
            <a:off x="5314566" y="1864484"/>
            <a:ext cx="1406948" cy="901131"/>
            <a:chOff x="5314566" y="1864484"/>
            <a:chExt cx="1406948" cy="901131"/>
          </a:xfrm>
        </p:grpSpPr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FB1295A7-E4ED-4EB6-96F4-F10084DDCCD5}"/>
                </a:ext>
              </a:extLst>
            </p:cNvPr>
            <p:cNvSpPr txBox="1"/>
            <p:nvPr/>
          </p:nvSpPr>
          <p:spPr>
            <a:xfrm>
              <a:off x="5314566" y="1864484"/>
              <a:ext cx="14069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简化的决策体验</a:t>
              </a:r>
            </a:p>
          </p:txBody>
        </p:sp>
        <p:pic>
          <p:nvPicPr>
            <p:cNvPr id="1035" name="图片 1034">
              <a:extLst>
                <a:ext uri="{FF2B5EF4-FFF2-40B4-BE49-F238E27FC236}">
                  <a16:creationId xmlns:a16="http://schemas.microsoft.com/office/drawing/2014/main" id="{DB1DA23E-517F-4006-8DF4-D58497E8F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43" y="2064577"/>
              <a:ext cx="701038" cy="70103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F538AF-88B0-4515-B820-73DA0373C5C4}"/>
              </a:ext>
            </a:extLst>
          </p:cNvPr>
          <p:cNvGrpSpPr/>
          <p:nvPr/>
        </p:nvGrpSpPr>
        <p:grpSpPr>
          <a:xfrm>
            <a:off x="5617423" y="3879943"/>
            <a:ext cx="1269963" cy="1045479"/>
            <a:chOff x="5617423" y="3879943"/>
            <a:chExt cx="1269963" cy="1045479"/>
          </a:xfrm>
        </p:grpSpPr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1C6191B8-2E15-489D-AAF8-A700763F58B8}"/>
                </a:ext>
              </a:extLst>
            </p:cNvPr>
            <p:cNvSpPr txBox="1"/>
            <p:nvPr/>
          </p:nvSpPr>
          <p:spPr>
            <a:xfrm>
              <a:off x="5626426" y="3879943"/>
              <a:ext cx="12609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社区参与感</a:t>
              </a:r>
            </a:p>
          </p:txBody>
        </p:sp>
        <p:pic>
          <p:nvPicPr>
            <p:cNvPr id="1039" name="图片 1038">
              <a:extLst>
                <a:ext uri="{FF2B5EF4-FFF2-40B4-BE49-F238E27FC236}">
                  <a16:creationId xmlns:a16="http://schemas.microsoft.com/office/drawing/2014/main" id="{D9294535-1B3D-4382-A1E8-DA3B9E10B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423" y="4135943"/>
              <a:ext cx="789479" cy="789479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B5DD4AC-EC70-4E7D-A900-E1B96165F17B}"/>
              </a:ext>
            </a:extLst>
          </p:cNvPr>
          <p:cNvGrpSpPr/>
          <p:nvPr/>
        </p:nvGrpSpPr>
        <p:grpSpPr>
          <a:xfrm>
            <a:off x="7241761" y="1251404"/>
            <a:ext cx="1146842" cy="464573"/>
            <a:chOff x="7241761" y="1251404"/>
            <a:chExt cx="1146842" cy="464573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0358CA0-8CEB-4918-9903-2DED0CA4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030" y="1251404"/>
              <a:ext cx="464573" cy="4645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7F921F-4814-4744-B5E7-AEF34B2DAE2D}"/>
                </a:ext>
              </a:extLst>
            </p:cNvPr>
            <p:cNvSpPr txBox="1"/>
            <p:nvPr/>
          </p:nvSpPr>
          <p:spPr>
            <a:xfrm>
              <a:off x="7241761" y="1374641"/>
              <a:ext cx="7878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自动化服务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E5A763B-6784-487F-BC9E-6240CF8F0632}"/>
              </a:ext>
            </a:extLst>
          </p:cNvPr>
          <p:cNvGrpSpPr/>
          <p:nvPr/>
        </p:nvGrpSpPr>
        <p:grpSpPr>
          <a:xfrm>
            <a:off x="7447450" y="1847267"/>
            <a:ext cx="823823" cy="381506"/>
            <a:chOff x="7447450" y="1847267"/>
            <a:chExt cx="823823" cy="381506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D193C94-F198-4C63-8E95-43F8EA99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9767" y="1847267"/>
              <a:ext cx="381506" cy="38150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36FFE46-267F-4F80-92D1-DB25F09C1989}"/>
                </a:ext>
              </a:extLst>
            </p:cNvPr>
            <p:cNvSpPr txBox="1"/>
            <p:nvPr/>
          </p:nvSpPr>
          <p:spPr>
            <a:xfrm>
              <a:off x="7447450" y="1936321"/>
              <a:ext cx="556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517FFB6-9B88-40A0-AD21-9F53BBFE7A4D}"/>
              </a:ext>
            </a:extLst>
          </p:cNvPr>
          <p:cNvGrpSpPr/>
          <p:nvPr/>
        </p:nvGrpSpPr>
        <p:grpSpPr>
          <a:xfrm>
            <a:off x="3390954" y="4317657"/>
            <a:ext cx="971179" cy="337528"/>
            <a:chOff x="3390954" y="4317657"/>
            <a:chExt cx="971179" cy="33752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D63ED94-6297-4764-A6F4-D75AF6C6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41388" y="4317657"/>
              <a:ext cx="320745" cy="337528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22B9C40-FDA5-47AC-9314-DC1CB4F26854}"/>
                </a:ext>
              </a:extLst>
            </p:cNvPr>
            <p:cNvSpPr txBox="1"/>
            <p:nvPr/>
          </p:nvSpPr>
          <p:spPr>
            <a:xfrm>
              <a:off x="3390954" y="4328119"/>
              <a:ext cx="8061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权威专家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040F58A-A788-4747-B599-5A2D6D6CAB3E}"/>
              </a:ext>
            </a:extLst>
          </p:cNvPr>
          <p:cNvGrpSpPr/>
          <p:nvPr/>
        </p:nvGrpSpPr>
        <p:grpSpPr>
          <a:xfrm>
            <a:off x="3314202" y="2149797"/>
            <a:ext cx="983264" cy="408928"/>
            <a:chOff x="3314202" y="2149797"/>
            <a:chExt cx="983264" cy="40892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DEDC217-F057-4FDE-97B9-3B3C2412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88538" y="2149797"/>
              <a:ext cx="408928" cy="408928"/>
            </a:xfrm>
            <a:prstGeom prst="rect">
              <a:avLst/>
            </a:prstGeom>
          </p:spPr>
        </p:pic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823B4D-A965-4BBD-A16B-167DEF35D1D1}"/>
                </a:ext>
              </a:extLst>
            </p:cNvPr>
            <p:cNvSpPr txBox="1"/>
            <p:nvPr/>
          </p:nvSpPr>
          <p:spPr>
            <a:xfrm>
              <a:off x="3314202" y="2219486"/>
              <a:ext cx="701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社区管理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6995D8-646E-48D6-824E-D782EFC4E866}"/>
              </a:ext>
            </a:extLst>
          </p:cNvPr>
          <p:cNvGrpSpPr/>
          <p:nvPr/>
        </p:nvGrpSpPr>
        <p:grpSpPr>
          <a:xfrm>
            <a:off x="3286141" y="1704491"/>
            <a:ext cx="1247473" cy="408928"/>
            <a:chOff x="3286141" y="1704491"/>
            <a:chExt cx="1247473" cy="4089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D257F9C-5424-42BA-A127-6CFC0038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686" y="1704491"/>
              <a:ext cx="408928" cy="40892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ADCCD50-C873-4716-9163-C86FF72CDF5D}"/>
                </a:ext>
              </a:extLst>
            </p:cNvPr>
            <p:cNvSpPr txBox="1"/>
            <p:nvPr/>
          </p:nvSpPr>
          <p:spPr>
            <a:xfrm>
              <a:off x="3286141" y="1793880"/>
              <a:ext cx="906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用户体验优化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3ECFFA9-DFDF-45E9-B81A-804F412D8BEF}"/>
              </a:ext>
            </a:extLst>
          </p:cNvPr>
          <p:cNvGrpSpPr/>
          <p:nvPr/>
        </p:nvGrpSpPr>
        <p:grpSpPr>
          <a:xfrm>
            <a:off x="3385721" y="4724353"/>
            <a:ext cx="986206" cy="330539"/>
            <a:chOff x="3385721" y="4724353"/>
            <a:chExt cx="986206" cy="330539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26EC94A0-E091-41C4-B5CF-9C5F757C2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41388" y="4724353"/>
              <a:ext cx="330539" cy="330539"/>
            </a:xfrm>
            <a:prstGeom prst="rect">
              <a:avLst/>
            </a:prstGeom>
          </p:spPr>
        </p:pic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F767DEDA-0598-4C9D-996A-27C4AD6E5348}"/>
                </a:ext>
              </a:extLst>
            </p:cNvPr>
            <p:cNvSpPr txBox="1"/>
            <p:nvPr/>
          </p:nvSpPr>
          <p:spPr>
            <a:xfrm>
              <a:off x="3385721" y="4733848"/>
              <a:ext cx="9004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运营团队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29" y="2826068"/>
            <a:ext cx="2163888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故事二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sz="3200" dirty="0"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 rotWithShape="1">
          <a:blip r:embed="rId8"/>
          <a:srcRect r="51679" b="10215"/>
          <a:stretch/>
        </p:blipFill>
        <p:spPr>
          <a:xfrm>
            <a:off x="1840332" y="2788950"/>
            <a:ext cx="1346099" cy="1403668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6718E25-A284-4412-A9E4-9686F9A82430}"/>
              </a:ext>
            </a:extLst>
          </p:cNvPr>
          <p:cNvSpPr txBox="1"/>
          <p:nvPr/>
        </p:nvSpPr>
        <p:spPr>
          <a:xfrm>
            <a:off x="6848917" y="2826068"/>
            <a:ext cx="4266122" cy="1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FF94A57-7722-4771-81E3-2BD7481661A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57985" y="2826068"/>
            <a:ext cx="4266122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小宇 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21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岁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学生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65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C398A-0094-4FE6-9C11-3DAC23C9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16" y="0"/>
            <a:ext cx="10130368" cy="685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8A2B19-8D86-4275-9D7D-D02D6F1CEC85}"/>
              </a:ext>
            </a:extLst>
          </p:cNvPr>
          <p:cNvGrpSpPr/>
          <p:nvPr/>
        </p:nvGrpSpPr>
        <p:grpSpPr>
          <a:xfrm>
            <a:off x="9090382" y="1949417"/>
            <a:ext cx="1503967" cy="1116489"/>
            <a:chOff x="9048978" y="2104421"/>
            <a:chExt cx="1503967" cy="111648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A79973-82CD-4E4E-8B27-F17641B0B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271" y="2104421"/>
              <a:ext cx="1243779" cy="8856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9C5274-04A5-4655-B38D-6866FE36C4F8}"/>
                </a:ext>
              </a:extLst>
            </p:cNvPr>
            <p:cNvSpPr txBox="1"/>
            <p:nvPr/>
          </p:nvSpPr>
          <p:spPr>
            <a:xfrm>
              <a:off x="9048978" y="2990078"/>
              <a:ext cx="150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i="0" dirty="0">
                  <a:effectLst/>
                  <a:latin typeface="quote-cjk-patch"/>
                </a:rPr>
                <a:t>追求可持续的环保消费者</a:t>
              </a:r>
              <a:endParaRPr lang="zh-CN" altLang="en-US" sz="900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613BF2-8B2F-4674-9676-331E7CB886E7}"/>
              </a:ext>
            </a:extLst>
          </p:cNvPr>
          <p:cNvGrpSpPr/>
          <p:nvPr/>
        </p:nvGrpSpPr>
        <p:grpSpPr>
          <a:xfrm>
            <a:off x="1627121" y="847789"/>
            <a:ext cx="1083815" cy="1237143"/>
            <a:chOff x="1637983" y="783369"/>
            <a:chExt cx="1083815" cy="12371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F30AD5-97F5-447B-A090-00AF68BF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947" y="783369"/>
              <a:ext cx="1019851" cy="10198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B00E9C-FE7E-455B-AE35-B515015630B8}"/>
                </a:ext>
              </a:extLst>
            </p:cNvPr>
            <p:cNvSpPr txBox="1"/>
            <p:nvPr/>
          </p:nvSpPr>
          <p:spPr>
            <a:xfrm>
              <a:off x="1637983" y="1789680"/>
              <a:ext cx="9981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食品数据库伙伴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5AD90-4AB0-4EFA-9422-0904D7050391}"/>
              </a:ext>
            </a:extLst>
          </p:cNvPr>
          <p:cNvGrpSpPr/>
          <p:nvPr/>
        </p:nvGrpSpPr>
        <p:grpSpPr>
          <a:xfrm>
            <a:off x="1567192" y="3471394"/>
            <a:ext cx="1338435" cy="1299814"/>
            <a:chOff x="1597651" y="2859468"/>
            <a:chExt cx="1338435" cy="129981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6AF4B46-1ACF-4430-871C-D979EABE91A0}"/>
                </a:ext>
              </a:extLst>
            </p:cNvPr>
            <p:cNvSpPr txBox="1"/>
            <p:nvPr/>
          </p:nvSpPr>
          <p:spPr>
            <a:xfrm>
              <a:off x="1597651" y="3928450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食品生产商与零售商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2388869-3D3C-4B76-BB56-D254E5D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442" y="2859468"/>
              <a:ext cx="1047931" cy="1047931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C116FD6-3F27-4FA9-99FA-A0EB5E7966E6}"/>
              </a:ext>
            </a:extLst>
          </p:cNvPr>
          <p:cNvGrpSpPr/>
          <p:nvPr/>
        </p:nvGrpSpPr>
        <p:grpSpPr>
          <a:xfrm>
            <a:off x="3261468" y="847789"/>
            <a:ext cx="1534590" cy="381505"/>
            <a:chOff x="3261468" y="847789"/>
            <a:chExt cx="1534590" cy="38150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43BBD3-9727-420F-873F-B5A95BEAA0B4}"/>
                </a:ext>
              </a:extLst>
            </p:cNvPr>
            <p:cNvSpPr txBox="1"/>
            <p:nvPr/>
          </p:nvSpPr>
          <p:spPr>
            <a:xfrm>
              <a:off x="3261468" y="952776"/>
              <a:ext cx="15345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数据库维护与扩展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5F479A9-BB73-48AD-A828-A4C16C5A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685" y="847789"/>
              <a:ext cx="381505" cy="38150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A9237A-08A2-49FE-888D-2F359836EF2F}"/>
              </a:ext>
            </a:extLst>
          </p:cNvPr>
          <p:cNvGrpSpPr/>
          <p:nvPr/>
        </p:nvGrpSpPr>
        <p:grpSpPr>
          <a:xfrm>
            <a:off x="7220106" y="762023"/>
            <a:ext cx="1037876" cy="381506"/>
            <a:chOff x="7220106" y="762023"/>
            <a:chExt cx="1037876" cy="381506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B382016-1B1D-4CA8-BA8D-1266B0AC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6476" y="762023"/>
              <a:ext cx="381506" cy="381506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237E42-AB32-485C-BE31-9847D2653454}"/>
                </a:ext>
              </a:extLst>
            </p:cNvPr>
            <p:cNvSpPr txBox="1"/>
            <p:nvPr/>
          </p:nvSpPr>
          <p:spPr>
            <a:xfrm>
              <a:off x="7220106" y="814277"/>
              <a:ext cx="8311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自助服务</a:t>
              </a:r>
              <a:endParaRPr lang="en-US" altLang="zh-CN" sz="900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7ADA03-6DA8-47A0-9501-337553E07350}"/>
              </a:ext>
            </a:extLst>
          </p:cNvPr>
          <p:cNvGrpSpPr/>
          <p:nvPr/>
        </p:nvGrpSpPr>
        <p:grpSpPr>
          <a:xfrm>
            <a:off x="3314202" y="3081917"/>
            <a:ext cx="1107421" cy="392860"/>
            <a:chOff x="3314202" y="3081917"/>
            <a:chExt cx="1107421" cy="39286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DCA2C72-A966-4B2E-9A50-F1F6A235AB40}"/>
                </a:ext>
              </a:extLst>
            </p:cNvPr>
            <p:cNvSpPr txBox="1"/>
            <p:nvPr/>
          </p:nvSpPr>
          <p:spPr>
            <a:xfrm>
              <a:off x="3314202" y="3143424"/>
              <a:ext cx="1047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数据库资源</a:t>
              </a:r>
              <a:endParaRPr lang="en-US" altLang="zh-CN" sz="900" dirty="0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C3C05EE-C933-4E21-B2F1-42769FD3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081917"/>
              <a:ext cx="392860" cy="39286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AD029C-E4A9-479D-8494-11CD28984EF0}"/>
              </a:ext>
            </a:extLst>
          </p:cNvPr>
          <p:cNvGrpSpPr/>
          <p:nvPr/>
        </p:nvGrpSpPr>
        <p:grpSpPr>
          <a:xfrm>
            <a:off x="7199678" y="3081917"/>
            <a:ext cx="1197082" cy="472704"/>
            <a:chOff x="7199678" y="3081917"/>
            <a:chExt cx="1197082" cy="472704"/>
          </a:xfrm>
        </p:grpSpPr>
        <p:pic>
          <p:nvPicPr>
            <p:cNvPr id="1025" name="图片 1024">
              <a:extLst>
                <a:ext uri="{FF2B5EF4-FFF2-40B4-BE49-F238E27FC236}">
                  <a16:creationId xmlns:a16="http://schemas.microsoft.com/office/drawing/2014/main" id="{7245792C-180D-4AF7-A97C-204C0FEF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4056" y="3081917"/>
              <a:ext cx="472704" cy="472704"/>
            </a:xfrm>
            <a:prstGeom prst="rect">
              <a:avLst/>
            </a:prstGeom>
          </p:spPr>
        </p:pic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1BA89723-135A-4F5C-AC79-09785AD33D04}"/>
                </a:ext>
              </a:extLst>
            </p:cNvPr>
            <p:cNvSpPr txBox="1"/>
            <p:nvPr/>
          </p:nvSpPr>
          <p:spPr>
            <a:xfrm>
              <a:off x="7199678" y="3173677"/>
              <a:ext cx="9507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移动端</a:t>
              </a:r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A9334A-4197-4603-BB0B-8619D586158C}"/>
              </a:ext>
            </a:extLst>
          </p:cNvPr>
          <p:cNvGrpSpPr/>
          <p:nvPr/>
        </p:nvGrpSpPr>
        <p:grpSpPr>
          <a:xfrm>
            <a:off x="7199678" y="3604479"/>
            <a:ext cx="1197057" cy="472704"/>
            <a:chOff x="7199678" y="3604479"/>
            <a:chExt cx="1197057" cy="472704"/>
          </a:xfrm>
        </p:grpSpPr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58EDB223-0D80-4C10-AE11-4F07E52F3E6C}"/>
                </a:ext>
              </a:extLst>
            </p:cNvPr>
            <p:cNvSpPr txBox="1"/>
            <p:nvPr/>
          </p:nvSpPr>
          <p:spPr>
            <a:xfrm>
              <a:off x="7199678" y="3679162"/>
              <a:ext cx="8311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Web</a:t>
              </a:r>
              <a:r>
                <a:rPr lang="zh-CN" altLang="en-US" sz="900" dirty="0"/>
                <a:t>网页端</a:t>
              </a:r>
            </a:p>
          </p:txBody>
        </p:sp>
        <p:pic>
          <p:nvPicPr>
            <p:cNvPr id="1029" name="图片 1028">
              <a:extLst>
                <a:ext uri="{FF2B5EF4-FFF2-40B4-BE49-F238E27FC236}">
                  <a16:creationId xmlns:a16="http://schemas.microsoft.com/office/drawing/2014/main" id="{1E465B6F-BF03-42E9-94EA-A6AE3E1D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4031" y="3604479"/>
              <a:ext cx="472704" cy="472704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F34A91-DDAB-4166-8118-FB182584D414}"/>
              </a:ext>
            </a:extLst>
          </p:cNvPr>
          <p:cNvGrpSpPr/>
          <p:nvPr/>
        </p:nvGrpSpPr>
        <p:grpSpPr>
          <a:xfrm>
            <a:off x="5258361" y="920199"/>
            <a:ext cx="1463153" cy="864021"/>
            <a:chOff x="5258361" y="920199"/>
            <a:chExt cx="1463153" cy="86402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E2C876-1643-4C37-86CB-914531561C41}"/>
                </a:ext>
              </a:extLst>
            </p:cNvPr>
            <p:cNvSpPr txBox="1"/>
            <p:nvPr/>
          </p:nvSpPr>
          <p:spPr>
            <a:xfrm>
              <a:off x="5258361" y="920199"/>
              <a:ext cx="14631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可信第三方综合评估体系</a:t>
              </a:r>
            </a:p>
          </p:txBody>
        </p:sp>
        <p:pic>
          <p:nvPicPr>
            <p:cNvPr id="1032" name="图片 1031">
              <a:extLst>
                <a:ext uri="{FF2B5EF4-FFF2-40B4-BE49-F238E27FC236}">
                  <a16:creationId xmlns:a16="http://schemas.microsoft.com/office/drawing/2014/main" id="{528218AB-D8FE-41FF-9C12-7413118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74657" y="1137018"/>
              <a:ext cx="647202" cy="64720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B16AD0-C688-46FB-898E-1F725EF7F048}"/>
              </a:ext>
            </a:extLst>
          </p:cNvPr>
          <p:cNvGrpSpPr/>
          <p:nvPr/>
        </p:nvGrpSpPr>
        <p:grpSpPr>
          <a:xfrm>
            <a:off x="5314566" y="1864484"/>
            <a:ext cx="1406948" cy="901131"/>
            <a:chOff x="5314566" y="1864484"/>
            <a:chExt cx="1406948" cy="901131"/>
          </a:xfrm>
        </p:grpSpPr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FB1295A7-E4ED-4EB6-96F4-F10084DDCCD5}"/>
                </a:ext>
              </a:extLst>
            </p:cNvPr>
            <p:cNvSpPr txBox="1"/>
            <p:nvPr/>
          </p:nvSpPr>
          <p:spPr>
            <a:xfrm>
              <a:off x="5314566" y="1864484"/>
              <a:ext cx="14069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简化的决策体验</a:t>
              </a:r>
            </a:p>
          </p:txBody>
        </p:sp>
        <p:pic>
          <p:nvPicPr>
            <p:cNvPr id="1035" name="图片 1034">
              <a:extLst>
                <a:ext uri="{FF2B5EF4-FFF2-40B4-BE49-F238E27FC236}">
                  <a16:creationId xmlns:a16="http://schemas.microsoft.com/office/drawing/2014/main" id="{DB1DA23E-517F-4006-8DF4-D58497E8F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43" y="2064577"/>
              <a:ext cx="701038" cy="701038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E67D0A-0BAD-4EC0-A4E6-4FDB95ADAA84}"/>
              </a:ext>
            </a:extLst>
          </p:cNvPr>
          <p:cNvGrpSpPr/>
          <p:nvPr/>
        </p:nvGrpSpPr>
        <p:grpSpPr>
          <a:xfrm>
            <a:off x="5593078" y="2804211"/>
            <a:ext cx="1165093" cy="1018747"/>
            <a:chOff x="5593078" y="2804211"/>
            <a:chExt cx="1165093" cy="1018747"/>
          </a:xfrm>
        </p:grpSpPr>
        <p:sp>
          <p:nvSpPr>
            <p:cNvPr id="1036" name="文本框 1035">
              <a:extLst>
                <a:ext uri="{FF2B5EF4-FFF2-40B4-BE49-F238E27FC236}">
                  <a16:creationId xmlns:a16="http://schemas.microsoft.com/office/drawing/2014/main" id="{47475FF3-36FD-4E0D-B8A9-246EFB52C89A}"/>
                </a:ext>
              </a:extLst>
            </p:cNvPr>
            <p:cNvSpPr txBox="1"/>
            <p:nvPr/>
          </p:nvSpPr>
          <p:spPr>
            <a:xfrm>
              <a:off x="5593078" y="2804211"/>
              <a:ext cx="11650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个性化推荐</a:t>
              </a:r>
            </a:p>
          </p:txBody>
        </p:sp>
        <p:pic>
          <p:nvPicPr>
            <p:cNvPr id="1037" name="图片 1036">
              <a:extLst>
                <a:ext uri="{FF2B5EF4-FFF2-40B4-BE49-F238E27FC236}">
                  <a16:creationId xmlns:a16="http://schemas.microsoft.com/office/drawing/2014/main" id="{5C003024-9EB1-4789-94C8-C793BD33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423" y="3033480"/>
              <a:ext cx="789478" cy="789478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B5DD4AC-EC70-4E7D-A900-E1B96165F17B}"/>
              </a:ext>
            </a:extLst>
          </p:cNvPr>
          <p:cNvGrpSpPr/>
          <p:nvPr/>
        </p:nvGrpSpPr>
        <p:grpSpPr>
          <a:xfrm>
            <a:off x="7241761" y="1251404"/>
            <a:ext cx="1146842" cy="464573"/>
            <a:chOff x="7241761" y="1251404"/>
            <a:chExt cx="1146842" cy="464573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0358CA0-8CEB-4918-9903-2DED0CA4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030" y="1251404"/>
              <a:ext cx="464573" cy="4645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7F921F-4814-4744-B5E7-AEF34B2DAE2D}"/>
                </a:ext>
              </a:extLst>
            </p:cNvPr>
            <p:cNvSpPr txBox="1"/>
            <p:nvPr/>
          </p:nvSpPr>
          <p:spPr>
            <a:xfrm>
              <a:off x="7241761" y="1374641"/>
              <a:ext cx="7878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自动化服务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71D2871-DCAF-4D58-AAB2-B4902CA19D1A}"/>
              </a:ext>
            </a:extLst>
          </p:cNvPr>
          <p:cNvGrpSpPr/>
          <p:nvPr/>
        </p:nvGrpSpPr>
        <p:grpSpPr>
          <a:xfrm>
            <a:off x="3385721" y="3509443"/>
            <a:ext cx="1041144" cy="398102"/>
            <a:chOff x="3385721" y="3509443"/>
            <a:chExt cx="1041144" cy="398102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61BBDAA-CA16-4528-8E89-C88B4B77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509443"/>
              <a:ext cx="398102" cy="398102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42E0DF7-D63E-4B95-AC4D-8505F2E0D624}"/>
                </a:ext>
              </a:extLst>
            </p:cNvPr>
            <p:cNvSpPr txBox="1"/>
            <p:nvPr/>
          </p:nvSpPr>
          <p:spPr>
            <a:xfrm>
              <a:off x="3385721" y="3605089"/>
              <a:ext cx="7894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517FFB6-9B88-40A0-AD21-9F53BBFE7A4D}"/>
              </a:ext>
            </a:extLst>
          </p:cNvPr>
          <p:cNvGrpSpPr/>
          <p:nvPr/>
        </p:nvGrpSpPr>
        <p:grpSpPr>
          <a:xfrm>
            <a:off x="3390954" y="4317657"/>
            <a:ext cx="971179" cy="337528"/>
            <a:chOff x="3390954" y="4317657"/>
            <a:chExt cx="971179" cy="33752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D63ED94-6297-4764-A6F4-D75AF6C6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41388" y="4317657"/>
              <a:ext cx="320745" cy="337528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22B9C40-FDA5-47AC-9314-DC1CB4F26854}"/>
                </a:ext>
              </a:extLst>
            </p:cNvPr>
            <p:cNvSpPr txBox="1"/>
            <p:nvPr/>
          </p:nvSpPr>
          <p:spPr>
            <a:xfrm>
              <a:off x="3390954" y="4328119"/>
              <a:ext cx="8061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权威专家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6995D8-646E-48D6-824E-D782EFC4E866}"/>
              </a:ext>
            </a:extLst>
          </p:cNvPr>
          <p:cNvGrpSpPr/>
          <p:nvPr/>
        </p:nvGrpSpPr>
        <p:grpSpPr>
          <a:xfrm>
            <a:off x="3286141" y="1704491"/>
            <a:ext cx="1247473" cy="408928"/>
            <a:chOff x="3286141" y="1704491"/>
            <a:chExt cx="1247473" cy="4089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D257F9C-5424-42BA-A127-6CFC0038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686" y="1704491"/>
              <a:ext cx="408928" cy="40892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ADCCD50-C873-4716-9163-C86FF72CDF5D}"/>
                </a:ext>
              </a:extLst>
            </p:cNvPr>
            <p:cNvSpPr txBox="1"/>
            <p:nvPr/>
          </p:nvSpPr>
          <p:spPr>
            <a:xfrm>
              <a:off x="3286141" y="1793880"/>
              <a:ext cx="906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用户体验优化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AF5243D-489E-47C1-9C84-597E2CCD8883}"/>
              </a:ext>
            </a:extLst>
          </p:cNvPr>
          <p:cNvGrpSpPr/>
          <p:nvPr/>
        </p:nvGrpSpPr>
        <p:grpSpPr>
          <a:xfrm>
            <a:off x="3303080" y="1293295"/>
            <a:ext cx="1590200" cy="408928"/>
            <a:chOff x="3303080" y="1293295"/>
            <a:chExt cx="1590200" cy="40892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840419D-6FFC-4B36-8199-FEF4B031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4352" y="1293295"/>
              <a:ext cx="408928" cy="408928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16B4785-315A-4234-9F4C-B3AEE02B06BF}"/>
                </a:ext>
              </a:extLst>
            </p:cNvPr>
            <p:cNvSpPr txBox="1"/>
            <p:nvPr/>
          </p:nvSpPr>
          <p:spPr>
            <a:xfrm>
              <a:off x="3303080" y="1368274"/>
              <a:ext cx="1257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推荐算法迭代与优化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BE5A061-44DE-43E3-BA61-3BADF70A7AE3}"/>
              </a:ext>
            </a:extLst>
          </p:cNvPr>
          <p:cNvGrpSpPr/>
          <p:nvPr/>
        </p:nvGrpSpPr>
        <p:grpSpPr>
          <a:xfrm>
            <a:off x="7740671" y="5604660"/>
            <a:ext cx="1236047" cy="574836"/>
            <a:chOff x="7740671" y="5604660"/>
            <a:chExt cx="1236047" cy="574836"/>
          </a:xfrm>
        </p:grpSpPr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F031116-62BD-4AEF-87FA-06E3A4AA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01882" y="5604660"/>
              <a:ext cx="574836" cy="574836"/>
            </a:xfrm>
            <a:prstGeom prst="rect">
              <a:avLst/>
            </a:prstGeom>
          </p:spPr>
        </p:pic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6C06056-F704-40C3-92A5-FE854A2CD48F}"/>
                </a:ext>
              </a:extLst>
            </p:cNvPr>
            <p:cNvSpPr txBox="1"/>
            <p:nvPr/>
          </p:nvSpPr>
          <p:spPr>
            <a:xfrm>
              <a:off x="7740671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广告收入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B6F5B97-5ED1-40DC-A826-FD429CCB06B8}"/>
              </a:ext>
            </a:extLst>
          </p:cNvPr>
          <p:cNvGrpSpPr/>
          <p:nvPr/>
        </p:nvGrpSpPr>
        <p:grpSpPr>
          <a:xfrm>
            <a:off x="7447450" y="1847267"/>
            <a:ext cx="823823" cy="381506"/>
            <a:chOff x="7447450" y="1847267"/>
            <a:chExt cx="823823" cy="381506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8780452B-65ED-4D02-A170-D49A889FE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89767" y="1847267"/>
              <a:ext cx="381506" cy="381506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D249E0C-475E-45BA-B7C1-216DE7397DB4}"/>
                </a:ext>
              </a:extLst>
            </p:cNvPr>
            <p:cNvSpPr txBox="1"/>
            <p:nvPr/>
          </p:nvSpPr>
          <p:spPr>
            <a:xfrm>
              <a:off x="7447450" y="1936321"/>
              <a:ext cx="556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1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29" y="2826068"/>
            <a:ext cx="2163888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故事三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sz="3200" dirty="0"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 rotWithShape="1">
          <a:blip r:embed="rId8"/>
          <a:srcRect r="51679" b="10215"/>
          <a:stretch/>
        </p:blipFill>
        <p:spPr>
          <a:xfrm>
            <a:off x="1840332" y="2788950"/>
            <a:ext cx="1346099" cy="1403668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6718E25-A284-4412-A9E4-9686F9A82430}"/>
              </a:ext>
            </a:extLst>
          </p:cNvPr>
          <p:cNvSpPr txBox="1"/>
          <p:nvPr/>
        </p:nvSpPr>
        <p:spPr>
          <a:xfrm>
            <a:off x="6848917" y="2826068"/>
            <a:ext cx="4266122" cy="1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FF94A57-7722-4771-81E3-2BD7481661A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57985" y="2826068"/>
            <a:ext cx="5234012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小匡 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26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岁</a:t>
            </a: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创始人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55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C398A-0094-4FE6-9C11-3DAC23C9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16" y="0"/>
            <a:ext cx="10130368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87C2A6-68CD-42C0-9BD3-A536A52DA887}"/>
              </a:ext>
            </a:extLst>
          </p:cNvPr>
          <p:cNvGrpSpPr/>
          <p:nvPr/>
        </p:nvGrpSpPr>
        <p:grpSpPr>
          <a:xfrm>
            <a:off x="9090383" y="965248"/>
            <a:ext cx="1657290" cy="1026274"/>
            <a:chOff x="9090383" y="1007637"/>
            <a:chExt cx="1657290" cy="10262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CB0BFB-A9F3-4BE5-8F06-B3F84E7C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0383" y="1007637"/>
              <a:ext cx="1243780" cy="8297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6008B1-0724-4F85-80D4-67AA919F812A}"/>
                </a:ext>
              </a:extLst>
            </p:cNvPr>
            <p:cNvSpPr txBox="1"/>
            <p:nvPr/>
          </p:nvSpPr>
          <p:spPr>
            <a:xfrm>
              <a:off x="9149872" y="1803079"/>
              <a:ext cx="15978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注重健康的年轻父母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8A2B19-8D86-4275-9D7D-D02D6F1CEC85}"/>
              </a:ext>
            </a:extLst>
          </p:cNvPr>
          <p:cNvGrpSpPr/>
          <p:nvPr/>
        </p:nvGrpSpPr>
        <p:grpSpPr>
          <a:xfrm>
            <a:off x="9090382" y="1949417"/>
            <a:ext cx="1503967" cy="1116489"/>
            <a:chOff x="9048978" y="2104421"/>
            <a:chExt cx="1503967" cy="111648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A79973-82CD-4E4E-8B27-F17641B0B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8271" y="2104421"/>
              <a:ext cx="1243779" cy="8856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9C5274-04A5-4655-B38D-6866FE36C4F8}"/>
                </a:ext>
              </a:extLst>
            </p:cNvPr>
            <p:cNvSpPr txBox="1"/>
            <p:nvPr/>
          </p:nvSpPr>
          <p:spPr>
            <a:xfrm>
              <a:off x="9048978" y="2990078"/>
              <a:ext cx="150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i="0" dirty="0">
                  <a:effectLst/>
                  <a:latin typeface="quote-cjk-patch"/>
                </a:rPr>
                <a:t>追求可持续的环保消费者</a:t>
              </a:r>
              <a:endParaRPr lang="zh-CN" altLang="en-US" sz="9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784C82-8BA2-4E9A-9632-8C092B8B2951}"/>
              </a:ext>
            </a:extLst>
          </p:cNvPr>
          <p:cNvGrpSpPr/>
          <p:nvPr/>
        </p:nvGrpSpPr>
        <p:grpSpPr>
          <a:xfrm>
            <a:off x="9149872" y="3063534"/>
            <a:ext cx="1444477" cy="1476643"/>
            <a:chOff x="9149872" y="3063534"/>
            <a:chExt cx="1444477" cy="14766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C79969-C886-4AD8-9B31-2A921D2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9872" y="3063534"/>
              <a:ext cx="1260960" cy="126096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48E95D-C10D-48C4-A284-F2913E8CA933}"/>
                </a:ext>
              </a:extLst>
            </p:cNvPr>
            <p:cNvSpPr txBox="1"/>
            <p:nvPr/>
          </p:nvSpPr>
          <p:spPr>
            <a:xfrm>
              <a:off x="9303192" y="4309345"/>
              <a:ext cx="1291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追求健康生活者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613BF2-8B2F-4674-9676-331E7CB886E7}"/>
              </a:ext>
            </a:extLst>
          </p:cNvPr>
          <p:cNvGrpSpPr/>
          <p:nvPr/>
        </p:nvGrpSpPr>
        <p:grpSpPr>
          <a:xfrm>
            <a:off x="1627121" y="847789"/>
            <a:ext cx="1083815" cy="1237143"/>
            <a:chOff x="1637983" y="783369"/>
            <a:chExt cx="1083815" cy="12371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F30AD5-97F5-447B-A090-00AF68BF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1947" y="783369"/>
              <a:ext cx="1019851" cy="10198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B00E9C-FE7E-455B-AE35-B515015630B8}"/>
                </a:ext>
              </a:extLst>
            </p:cNvPr>
            <p:cNvSpPr txBox="1"/>
            <p:nvPr/>
          </p:nvSpPr>
          <p:spPr>
            <a:xfrm>
              <a:off x="1637983" y="1789680"/>
              <a:ext cx="9981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食品数据库伙伴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F917678-9BE6-48F5-B0F8-87D48805ED33}"/>
              </a:ext>
            </a:extLst>
          </p:cNvPr>
          <p:cNvGrpSpPr/>
          <p:nvPr/>
        </p:nvGrpSpPr>
        <p:grpSpPr>
          <a:xfrm>
            <a:off x="1560233" y="2159111"/>
            <a:ext cx="1437306" cy="1269889"/>
            <a:chOff x="1597651" y="1625833"/>
            <a:chExt cx="1437306" cy="12698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199B301-FE83-4FD4-AFC8-05042F87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6522" y="1625833"/>
              <a:ext cx="1019851" cy="101985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DF916A7-3667-41DA-B190-7AD11F0041D1}"/>
                </a:ext>
              </a:extLst>
            </p:cNvPr>
            <p:cNvSpPr txBox="1"/>
            <p:nvPr/>
          </p:nvSpPr>
          <p:spPr>
            <a:xfrm>
              <a:off x="1597651" y="2664890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5AD90-4AB0-4EFA-9422-0904D7050391}"/>
              </a:ext>
            </a:extLst>
          </p:cNvPr>
          <p:cNvGrpSpPr/>
          <p:nvPr/>
        </p:nvGrpSpPr>
        <p:grpSpPr>
          <a:xfrm>
            <a:off x="1567192" y="3471394"/>
            <a:ext cx="1338435" cy="1299814"/>
            <a:chOff x="1597651" y="2859468"/>
            <a:chExt cx="1338435" cy="129981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6AF4B46-1ACF-4430-871C-D979EABE91A0}"/>
                </a:ext>
              </a:extLst>
            </p:cNvPr>
            <p:cNvSpPr txBox="1"/>
            <p:nvPr/>
          </p:nvSpPr>
          <p:spPr>
            <a:xfrm>
              <a:off x="1597651" y="3928450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食品生产商与零售商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2388869-3D3C-4B76-BB56-D254E5D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8442" y="2859468"/>
              <a:ext cx="1047931" cy="1047931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C116FD6-3F27-4FA9-99FA-A0EB5E7966E6}"/>
              </a:ext>
            </a:extLst>
          </p:cNvPr>
          <p:cNvGrpSpPr/>
          <p:nvPr/>
        </p:nvGrpSpPr>
        <p:grpSpPr>
          <a:xfrm>
            <a:off x="3261468" y="847789"/>
            <a:ext cx="1534590" cy="381505"/>
            <a:chOff x="3261468" y="847789"/>
            <a:chExt cx="1534590" cy="38150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43BBD3-9727-420F-873F-B5A95BEAA0B4}"/>
                </a:ext>
              </a:extLst>
            </p:cNvPr>
            <p:cNvSpPr txBox="1"/>
            <p:nvPr/>
          </p:nvSpPr>
          <p:spPr>
            <a:xfrm>
              <a:off x="3261468" y="952776"/>
              <a:ext cx="15345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数据库维护与扩展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5F479A9-BB73-48AD-A828-A4C16C5A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2685" y="847789"/>
              <a:ext cx="381505" cy="38150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A9237A-08A2-49FE-888D-2F359836EF2F}"/>
              </a:ext>
            </a:extLst>
          </p:cNvPr>
          <p:cNvGrpSpPr/>
          <p:nvPr/>
        </p:nvGrpSpPr>
        <p:grpSpPr>
          <a:xfrm>
            <a:off x="7220106" y="762023"/>
            <a:ext cx="1037876" cy="381506"/>
            <a:chOff x="7220106" y="762023"/>
            <a:chExt cx="1037876" cy="381506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B382016-1B1D-4CA8-BA8D-1266B0AC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76476" y="762023"/>
              <a:ext cx="381506" cy="381506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237E42-AB32-485C-BE31-9847D2653454}"/>
                </a:ext>
              </a:extLst>
            </p:cNvPr>
            <p:cNvSpPr txBox="1"/>
            <p:nvPr/>
          </p:nvSpPr>
          <p:spPr>
            <a:xfrm>
              <a:off x="7220106" y="814277"/>
              <a:ext cx="8311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自助服务</a:t>
              </a:r>
              <a:endParaRPr lang="en-US" altLang="zh-CN" sz="900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C2FBAC7-6B2D-4849-943B-1FA4E42CCBEC}"/>
              </a:ext>
            </a:extLst>
          </p:cNvPr>
          <p:cNvGrpSpPr/>
          <p:nvPr/>
        </p:nvGrpSpPr>
        <p:grpSpPr>
          <a:xfrm>
            <a:off x="1567191" y="5431650"/>
            <a:ext cx="1456143" cy="439028"/>
            <a:chOff x="1567191" y="5431650"/>
            <a:chExt cx="1456143" cy="439028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E121400-0B93-4BFD-9D51-FCB874C783AE}"/>
                </a:ext>
              </a:extLst>
            </p:cNvPr>
            <p:cNvSpPr txBox="1"/>
            <p:nvPr/>
          </p:nvSpPr>
          <p:spPr>
            <a:xfrm>
              <a:off x="1567191" y="5501346"/>
              <a:ext cx="1285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平台运营技术成本</a:t>
              </a:r>
              <a:endParaRPr lang="en-US" altLang="zh-CN" sz="900" dirty="0"/>
            </a:p>
            <a:p>
              <a:endParaRPr lang="zh-CN" altLang="en-US" sz="900" dirty="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32F39F5-8127-4CEB-ADB8-F896713A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25232" y="5431650"/>
              <a:ext cx="398102" cy="398102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461747-FBEA-477D-9FCD-8D0843DAE13E}"/>
              </a:ext>
            </a:extLst>
          </p:cNvPr>
          <p:cNvGrpSpPr/>
          <p:nvPr/>
        </p:nvGrpSpPr>
        <p:grpSpPr>
          <a:xfrm>
            <a:off x="3388575" y="5431272"/>
            <a:ext cx="1716307" cy="858564"/>
            <a:chOff x="3388575" y="5431272"/>
            <a:chExt cx="1716307" cy="858564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B5B0E5C-E8FF-4A8A-A2E2-6733C413CF75}"/>
                </a:ext>
              </a:extLst>
            </p:cNvPr>
            <p:cNvSpPr txBox="1"/>
            <p:nvPr/>
          </p:nvSpPr>
          <p:spPr>
            <a:xfrm>
              <a:off x="3388575" y="5505006"/>
              <a:ext cx="17163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市场与品牌建设成本</a:t>
              </a:r>
            </a:p>
            <a:p>
              <a:endParaRPr lang="en-US" altLang="zh-CN" sz="900" dirty="0"/>
            </a:p>
            <a:p>
              <a:endParaRPr lang="en-US" altLang="zh-CN" sz="900" dirty="0"/>
            </a:p>
            <a:p>
              <a:endParaRPr lang="en-US" altLang="zh-CN" sz="900" dirty="0"/>
            </a:p>
            <a:p>
              <a:endParaRPr lang="en-US" altLang="zh-CN" sz="9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4C53531A-132A-48B9-9B8E-48B3D488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8717" y="5431272"/>
              <a:ext cx="354562" cy="354562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7ADA03-6DA8-47A0-9501-337553E07350}"/>
              </a:ext>
            </a:extLst>
          </p:cNvPr>
          <p:cNvGrpSpPr/>
          <p:nvPr/>
        </p:nvGrpSpPr>
        <p:grpSpPr>
          <a:xfrm>
            <a:off x="3314202" y="3081917"/>
            <a:ext cx="1107421" cy="392860"/>
            <a:chOff x="3314202" y="3081917"/>
            <a:chExt cx="1107421" cy="39286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DCA2C72-A966-4B2E-9A50-F1F6A235AB40}"/>
                </a:ext>
              </a:extLst>
            </p:cNvPr>
            <p:cNvSpPr txBox="1"/>
            <p:nvPr/>
          </p:nvSpPr>
          <p:spPr>
            <a:xfrm>
              <a:off x="3314202" y="3143424"/>
              <a:ext cx="1047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数据库资源</a:t>
              </a:r>
              <a:endParaRPr lang="en-US" altLang="zh-CN" sz="900" dirty="0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C3C05EE-C933-4E21-B2F1-42769FD3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081917"/>
              <a:ext cx="392860" cy="39286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B7BFEE7-4E79-4611-AA10-DA5D84F917A8}"/>
              </a:ext>
            </a:extLst>
          </p:cNvPr>
          <p:cNvGrpSpPr/>
          <p:nvPr/>
        </p:nvGrpSpPr>
        <p:grpSpPr>
          <a:xfrm>
            <a:off x="6139676" y="5616241"/>
            <a:ext cx="1227412" cy="574837"/>
            <a:chOff x="6139676" y="5616241"/>
            <a:chExt cx="1227412" cy="57483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9BCC7C2-5ECE-413A-A513-90712EB3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2251" y="5616241"/>
              <a:ext cx="574837" cy="574837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CF7BC96-BBEE-4A13-8CB0-AFD3912ACC89}"/>
                </a:ext>
              </a:extLst>
            </p:cNvPr>
            <p:cNvSpPr txBox="1"/>
            <p:nvPr/>
          </p:nvSpPr>
          <p:spPr>
            <a:xfrm>
              <a:off x="6139676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订阅会员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F27B50-3F26-4626-ABEF-D1024C80E6D7}"/>
              </a:ext>
            </a:extLst>
          </p:cNvPr>
          <p:cNvGrpSpPr/>
          <p:nvPr/>
        </p:nvGrpSpPr>
        <p:grpSpPr>
          <a:xfrm>
            <a:off x="7740671" y="5604660"/>
            <a:ext cx="1236047" cy="574836"/>
            <a:chOff x="7740671" y="5604660"/>
            <a:chExt cx="1236047" cy="574836"/>
          </a:xfrm>
        </p:grpSpPr>
        <p:pic>
          <p:nvPicPr>
            <p:cNvPr id="1024" name="图片 1023">
              <a:extLst>
                <a:ext uri="{FF2B5EF4-FFF2-40B4-BE49-F238E27FC236}">
                  <a16:creationId xmlns:a16="http://schemas.microsoft.com/office/drawing/2014/main" id="{8CF23F8B-7EEF-40C4-9DB8-B8327388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1882" y="5604660"/>
              <a:ext cx="574836" cy="574836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F67DBD-1995-430D-8B22-4C9166D06E9B}"/>
                </a:ext>
              </a:extLst>
            </p:cNvPr>
            <p:cNvSpPr txBox="1"/>
            <p:nvPr/>
          </p:nvSpPr>
          <p:spPr>
            <a:xfrm>
              <a:off x="7740671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广告收入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AD029C-E4A9-479D-8494-11CD28984EF0}"/>
              </a:ext>
            </a:extLst>
          </p:cNvPr>
          <p:cNvGrpSpPr/>
          <p:nvPr/>
        </p:nvGrpSpPr>
        <p:grpSpPr>
          <a:xfrm>
            <a:off x="7199678" y="3081917"/>
            <a:ext cx="1197082" cy="472704"/>
            <a:chOff x="7199678" y="3081917"/>
            <a:chExt cx="1197082" cy="472704"/>
          </a:xfrm>
        </p:grpSpPr>
        <p:pic>
          <p:nvPicPr>
            <p:cNvPr id="1025" name="图片 1024">
              <a:extLst>
                <a:ext uri="{FF2B5EF4-FFF2-40B4-BE49-F238E27FC236}">
                  <a16:creationId xmlns:a16="http://schemas.microsoft.com/office/drawing/2014/main" id="{7245792C-180D-4AF7-A97C-204C0FEF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24056" y="3081917"/>
              <a:ext cx="472704" cy="472704"/>
            </a:xfrm>
            <a:prstGeom prst="rect">
              <a:avLst/>
            </a:prstGeom>
          </p:spPr>
        </p:pic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1BA89723-135A-4F5C-AC79-09785AD33D04}"/>
                </a:ext>
              </a:extLst>
            </p:cNvPr>
            <p:cNvSpPr txBox="1"/>
            <p:nvPr/>
          </p:nvSpPr>
          <p:spPr>
            <a:xfrm>
              <a:off x="7199678" y="3173677"/>
              <a:ext cx="9507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移动端</a:t>
              </a:r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A9334A-4197-4603-BB0B-8619D586158C}"/>
              </a:ext>
            </a:extLst>
          </p:cNvPr>
          <p:cNvGrpSpPr/>
          <p:nvPr/>
        </p:nvGrpSpPr>
        <p:grpSpPr>
          <a:xfrm>
            <a:off x="7199678" y="3604479"/>
            <a:ext cx="1197057" cy="472704"/>
            <a:chOff x="7199678" y="3604479"/>
            <a:chExt cx="1197057" cy="472704"/>
          </a:xfrm>
        </p:grpSpPr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58EDB223-0D80-4C10-AE11-4F07E52F3E6C}"/>
                </a:ext>
              </a:extLst>
            </p:cNvPr>
            <p:cNvSpPr txBox="1"/>
            <p:nvPr/>
          </p:nvSpPr>
          <p:spPr>
            <a:xfrm>
              <a:off x="7199678" y="3679162"/>
              <a:ext cx="8311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Web</a:t>
              </a:r>
              <a:r>
                <a:rPr lang="zh-CN" altLang="en-US" sz="900" dirty="0"/>
                <a:t>网页端</a:t>
              </a:r>
            </a:p>
          </p:txBody>
        </p:sp>
        <p:pic>
          <p:nvPicPr>
            <p:cNvPr id="1029" name="图片 1028">
              <a:extLst>
                <a:ext uri="{FF2B5EF4-FFF2-40B4-BE49-F238E27FC236}">
                  <a16:creationId xmlns:a16="http://schemas.microsoft.com/office/drawing/2014/main" id="{1E465B6F-BF03-42E9-94EA-A6AE3E1D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24031" y="3604479"/>
              <a:ext cx="472704" cy="472704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D749706-A905-4024-9FD4-E68DEFF22A40}"/>
              </a:ext>
            </a:extLst>
          </p:cNvPr>
          <p:cNvGrpSpPr/>
          <p:nvPr/>
        </p:nvGrpSpPr>
        <p:grpSpPr>
          <a:xfrm>
            <a:off x="7263418" y="4135943"/>
            <a:ext cx="1437306" cy="467162"/>
            <a:chOff x="1419339" y="1653745"/>
            <a:chExt cx="1437306" cy="467162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DF737D4C-991B-43F2-BF4E-D6173AC4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3655" y="1653745"/>
              <a:ext cx="467162" cy="467162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7925E34-F04C-4A1E-A0C1-77FFD0D93D30}"/>
                </a:ext>
              </a:extLst>
            </p:cNvPr>
            <p:cNvSpPr txBox="1"/>
            <p:nvPr/>
          </p:nvSpPr>
          <p:spPr>
            <a:xfrm>
              <a:off x="1419339" y="1782483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F34A91-DDAB-4166-8118-FB182584D414}"/>
              </a:ext>
            </a:extLst>
          </p:cNvPr>
          <p:cNvGrpSpPr/>
          <p:nvPr/>
        </p:nvGrpSpPr>
        <p:grpSpPr>
          <a:xfrm>
            <a:off x="5258361" y="920199"/>
            <a:ext cx="1463153" cy="864021"/>
            <a:chOff x="5258361" y="920199"/>
            <a:chExt cx="1463153" cy="86402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E2C876-1643-4C37-86CB-914531561C41}"/>
                </a:ext>
              </a:extLst>
            </p:cNvPr>
            <p:cNvSpPr txBox="1"/>
            <p:nvPr/>
          </p:nvSpPr>
          <p:spPr>
            <a:xfrm>
              <a:off x="5258361" y="920199"/>
              <a:ext cx="14631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可信第三方综合评估体系</a:t>
              </a:r>
            </a:p>
          </p:txBody>
        </p:sp>
        <p:pic>
          <p:nvPicPr>
            <p:cNvPr id="1032" name="图片 1031">
              <a:extLst>
                <a:ext uri="{FF2B5EF4-FFF2-40B4-BE49-F238E27FC236}">
                  <a16:creationId xmlns:a16="http://schemas.microsoft.com/office/drawing/2014/main" id="{528218AB-D8FE-41FF-9C12-7413118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74657" y="1137018"/>
              <a:ext cx="647202" cy="64720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B16AD0-C688-46FB-898E-1F725EF7F048}"/>
              </a:ext>
            </a:extLst>
          </p:cNvPr>
          <p:cNvGrpSpPr/>
          <p:nvPr/>
        </p:nvGrpSpPr>
        <p:grpSpPr>
          <a:xfrm>
            <a:off x="5314566" y="1864484"/>
            <a:ext cx="1406948" cy="901131"/>
            <a:chOff x="5314566" y="1864484"/>
            <a:chExt cx="1406948" cy="901131"/>
          </a:xfrm>
        </p:grpSpPr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FB1295A7-E4ED-4EB6-96F4-F10084DDCCD5}"/>
                </a:ext>
              </a:extLst>
            </p:cNvPr>
            <p:cNvSpPr txBox="1"/>
            <p:nvPr/>
          </p:nvSpPr>
          <p:spPr>
            <a:xfrm>
              <a:off x="5314566" y="1864484"/>
              <a:ext cx="14069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简化的决策体验</a:t>
              </a:r>
            </a:p>
          </p:txBody>
        </p:sp>
        <p:pic>
          <p:nvPicPr>
            <p:cNvPr id="1035" name="图片 1034">
              <a:extLst>
                <a:ext uri="{FF2B5EF4-FFF2-40B4-BE49-F238E27FC236}">
                  <a16:creationId xmlns:a16="http://schemas.microsoft.com/office/drawing/2014/main" id="{DB1DA23E-517F-4006-8DF4-D58497E8F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43" y="2064577"/>
              <a:ext cx="701038" cy="701038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E67D0A-0BAD-4EC0-A4E6-4FDB95ADAA84}"/>
              </a:ext>
            </a:extLst>
          </p:cNvPr>
          <p:cNvGrpSpPr/>
          <p:nvPr/>
        </p:nvGrpSpPr>
        <p:grpSpPr>
          <a:xfrm>
            <a:off x="5593078" y="2804211"/>
            <a:ext cx="1165093" cy="1018747"/>
            <a:chOff x="5593078" y="2804211"/>
            <a:chExt cx="1165093" cy="1018747"/>
          </a:xfrm>
        </p:grpSpPr>
        <p:sp>
          <p:nvSpPr>
            <p:cNvPr id="1036" name="文本框 1035">
              <a:extLst>
                <a:ext uri="{FF2B5EF4-FFF2-40B4-BE49-F238E27FC236}">
                  <a16:creationId xmlns:a16="http://schemas.microsoft.com/office/drawing/2014/main" id="{47475FF3-36FD-4E0D-B8A9-246EFB52C89A}"/>
                </a:ext>
              </a:extLst>
            </p:cNvPr>
            <p:cNvSpPr txBox="1"/>
            <p:nvPr/>
          </p:nvSpPr>
          <p:spPr>
            <a:xfrm>
              <a:off x="5593078" y="2804211"/>
              <a:ext cx="11650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个性化推荐</a:t>
              </a:r>
            </a:p>
          </p:txBody>
        </p:sp>
        <p:pic>
          <p:nvPicPr>
            <p:cNvPr id="1037" name="图片 1036">
              <a:extLst>
                <a:ext uri="{FF2B5EF4-FFF2-40B4-BE49-F238E27FC236}">
                  <a16:creationId xmlns:a16="http://schemas.microsoft.com/office/drawing/2014/main" id="{5C003024-9EB1-4789-94C8-C793BD33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17423" y="3033480"/>
              <a:ext cx="789478" cy="789478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B5DD4AC-EC70-4E7D-A900-E1B96165F17B}"/>
              </a:ext>
            </a:extLst>
          </p:cNvPr>
          <p:cNvGrpSpPr/>
          <p:nvPr/>
        </p:nvGrpSpPr>
        <p:grpSpPr>
          <a:xfrm>
            <a:off x="7241761" y="1251404"/>
            <a:ext cx="1146842" cy="464573"/>
            <a:chOff x="7241761" y="1251404"/>
            <a:chExt cx="1146842" cy="464573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0358CA0-8CEB-4918-9903-2DED0CA4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030" y="1251404"/>
              <a:ext cx="464573" cy="4645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7F921F-4814-4744-B5E7-AEF34B2DAE2D}"/>
                </a:ext>
              </a:extLst>
            </p:cNvPr>
            <p:cNvSpPr txBox="1"/>
            <p:nvPr/>
          </p:nvSpPr>
          <p:spPr>
            <a:xfrm>
              <a:off x="7241761" y="1374641"/>
              <a:ext cx="7878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自动化服务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E5A763B-6784-487F-BC9E-6240CF8F0632}"/>
              </a:ext>
            </a:extLst>
          </p:cNvPr>
          <p:cNvGrpSpPr/>
          <p:nvPr/>
        </p:nvGrpSpPr>
        <p:grpSpPr>
          <a:xfrm>
            <a:off x="7447450" y="1847267"/>
            <a:ext cx="823823" cy="381506"/>
            <a:chOff x="7447450" y="1847267"/>
            <a:chExt cx="823823" cy="381506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D193C94-F198-4C63-8E95-43F8EA99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889767" y="1847267"/>
              <a:ext cx="381506" cy="38150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36FFE46-267F-4F80-92D1-DB25F09C1989}"/>
                </a:ext>
              </a:extLst>
            </p:cNvPr>
            <p:cNvSpPr txBox="1"/>
            <p:nvPr/>
          </p:nvSpPr>
          <p:spPr>
            <a:xfrm>
              <a:off x="7447450" y="1936321"/>
              <a:ext cx="556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E2698E7-92AD-4358-A849-92B2E2A77708}"/>
              </a:ext>
            </a:extLst>
          </p:cNvPr>
          <p:cNvGrpSpPr/>
          <p:nvPr/>
        </p:nvGrpSpPr>
        <p:grpSpPr>
          <a:xfrm>
            <a:off x="3454400" y="5966671"/>
            <a:ext cx="972465" cy="398102"/>
            <a:chOff x="3454400" y="5966671"/>
            <a:chExt cx="972465" cy="398102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F553BA2B-8CCF-4E98-9821-F4385EA8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28763" y="5966671"/>
              <a:ext cx="398102" cy="398102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F75C94F-CB3A-4362-A85B-961A073F0E5D}"/>
                </a:ext>
              </a:extLst>
            </p:cNvPr>
            <p:cNvSpPr txBox="1"/>
            <p:nvPr/>
          </p:nvSpPr>
          <p:spPr>
            <a:xfrm>
              <a:off x="3454400" y="6043723"/>
              <a:ext cx="768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风险成本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895E854-4751-4A60-9A0B-ECA800AC991D}"/>
              </a:ext>
            </a:extLst>
          </p:cNvPr>
          <p:cNvGrpSpPr/>
          <p:nvPr/>
        </p:nvGrpSpPr>
        <p:grpSpPr>
          <a:xfrm>
            <a:off x="1560233" y="5966671"/>
            <a:ext cx="1446671" cy="398102"/>
            <a:chOff x="1560233" y="5966671"/>
            <a:chExt cx="1446671" cy="39810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6A0D840-5B70-4544-822A-BCF1DFA2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802" y="5966671"/>
              <a:ext cx="398102" cy="398102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C78AE04-F12C-47DB-99F8-DB81F4C04994}"/>
                </a:ext>
              </a:extLst>
            </p:cNvPr>
            <p:cNvSpPr txBox="1"/>
            <p:nvPr/>
          </p:nvSpPr>
          <p:spPr>
            <a:xfrm>
              <a:off x="1560233" y="6043723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团队运营人力成本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71D2871-DCAF-4D58-AAB2-B4902CA19D1A}"/>
              </a:ext>
            </a:extLst>
          </p:cNvPr>
          <p:cNvGrpSpPr/>
          <p:nvPr/>
        </p:nvGrpSpPr>
        <p:grpSpPr>
          <a:xfrm>
            <a:off x="3385721" y="3509443"/>
            <a:ext cx="1041144" cy="398102"/>
            <a:chOff x="3385721" y="3509443"/>
            <a:chExt cx="1041144" cy="398102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61BBDAA-CA16-4528-8E89-C88B4B77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509443"/>
              <a:ext cx="398102" cy="398102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42E0DF7-D63E-4B95-AC4D-8505F2E0D624}"/>
                </a:ext>
              </a:extLst>
            </p:cNvPr>
            <p:cNvSpPr txBox="1"/>
            <p:nvPr/>
          </p:nvSpPr>
          <p:spPr>
            <a:xfrm>
              <a:off x="3385721" y="3605089"/>
              <a:ext cx="7894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0E63538-A7C8-45C9-BC65-AF4CCC5AE1C4}"/>
              </a:ext>
            </a:extLst>
          </p:cNvPr>
          <p:cNvGrpSpPr/>
          <p:nvPr/>
        </p:nvGrpSpPr>
        <p:grpSpPr>
          <a:xfrm>
            <a:off x="3404344" y="3892739"/>
            <a:ext cx="1022521" cy="398102"/>
            <a:chOff x="3404344" y="3892739"/>
            <a:chExt cx="1022521" cy="398102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0EFBE733-E1AC-46CF-883C-DA4EF82C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892739"/>
              <a:ext cx="398102" cy="398102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16702F5-FD2D-4B91-A2AE-2C67A6270F71}"/>
                </a:ext>
              </a:extLst>
            </p:cNvPr>
            <p:cNvSpPr txBox="1"/>
            <p:nvPr/>
          </p:nvSpPr>
          <p:spPr>
            <a:xfrm>
              <a:off x="3404344" y="3971409"/>
              <a:ext cx="7026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技术平台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517FFB6-9B88-40A0-AD21-9F53BBFE7A4D}"/>
              </a:ext>
            </a:extLst>
          </p:cNvPr>
          <p:cNvGrpSpPr/>
          <p:nvPr/>
        </p:nvGrpSpPr>
        <p:grpSpPr>
          <a:xfrm>
            <a:off x="3390954" y="4317657"/>
            <a:ext cx="971179" cy="337528"/>
            <a:chOff x="3390954" y="4317657"/>
            <a:chExt cx="971179" cy="33752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D63ED94-6297-4764-A6F4-D75AF6C6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041388" y="4317657"/>
              <a:ext cx="320745" cy="337528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22B9C40-FDA5-47AC-9314-DC1CB4F26854}"/>
                </a:ext>
              </a:extLst>
            </p:cNvPr>
            <p:cNvSpPr txBox="1"/>
            <p:nvPr/>
          </p:nvSpPr>
          <p:spPr>
            <a:xfrm>
              <a:off x="3390954" y="4328119"/>
              <a:ext cx="8061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权威专家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25501EF-E5A7-48B5-BA0D-8CA467151F62}"/>
              </a:ext>
            </a:extLst>
          </p:cNvPr>
          <p:cNvGrpSpPr/>
          <p:nvPr/>
        </p:nvGrpSpPr>
        <p:grpSpPr>
          <a:xfrm>
            <a:off x="3385721" y="4724353"/>
            <a:ext cx="986206" cy="330539"/>
            <a:chOff x="3385721" y="4724353"/>
            <a:chExt cx="986206" cy="330539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9F85A7AB-4FD4-4187-8DEA-72928257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41388" y="4724353"/>
              <a:ext cx="330539" cy="330539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02D8BBE-EC43-4AB7-AC4F-DC6B260ADA92}"/>
                </a:ext>
              </a:extLst>
            </p:cNvPr>
            <p:cNvSpPr txBox="1"/>
            <p:nvPr/>
          </p:nvSpPr>
          <p:spPr>
            <a:xfrm>
              <a:off x="3385721" y="4733848"/>
              <a:ext cx="9004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运营团队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6995D8-646E-48D6-824E-D782EFC4E866}"/>
              </a:ext>
            </a:extLst>
          </p:cNvPr>
          <p:cNvGrpSpPr/>
          <p:nvPr/>
        </p:nvGrpSpPr>
        <p:grpSpPr>
          <a:xfrm>
            <a:off x="3286141" y="1704491"/>
            <a:ext cx="1247473" cy="408928"/>
            <a:chOff x="3286141" y="1704491"/>
            <a:chExt cx="1247473" cy="4089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D257F9C-5424-42BA-A127-6CFC0038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686" y="1704491"/>
              <a:ext cx="408928" cy="40892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ADCCD50-C873-4716-9163-C86FF72CDF5D}"/>
                </a:ext>
              </a:extLst>
            </p:cNvPr>
            <p:cNvSpPr txBox="1"/>
            <p:nvPr/>
          </p:nvSpPr>
          <p:spPr>
            <a:xfrm>
              <a:off x="3286141" y="1793880"/>
              <a:ext cx="906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用户体验优化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AF5243D-489E-47C1-9C84-597E2CCD8883}"/>
              </a:ext>
            </a:extLst>
          </p:cNvPr>
          <p:cNvGrpSpPr/>
          <p:nvPr/>
        </p:nvGrpSpPr>
        <p:grpSpPr>
          <a:xfrm>
            <a:off x="3303080" y="1293295"/>
            <a:ext cx="1590200" cy="408928"/>
            <a:chOff x="3303080" y="1293295"/>
            <a:chExt cx="1590200" cy="40892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840419D-6FFC-4B36-8199-FEF4B031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484352" y="1293295"/>
              <a:ext cx="408928" cy="408928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16B4785-315A-4234-9F4C-B3AEE02B06BF}"/>
                </a:ext>
              </a:extLst>
            </p:cNvPr>
            <p:cNvSpPr txBox="1"/>
            <p:nvPr/>
          </p:nvSpPr>
          <p:spPr>
            <a:xfrm>
              <a:off x="3303080" y="1368274"/>
              <a:ext cx="1257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推荐算法迭代与优化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5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EE8E2994-A663-0042-BE15-5333905F4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C398A-0094-4FE6-9C11-3DAC23C9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16" y="0"/>
            <a:ext cx="10130368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87C2A6-68CD-42C0-9BD3-A536A52DA887}"/>
              </a:ext>
            </a:extLst>
          </p:cNvPr>
          <p:cNvGrpSpPr/>
          <p:nvPr/>
        </p:nvGrpSpPr>
        <p:grpSpPr>
          <a:xfrm>
            <a:off x="9090383" y="965248"/>
            <a:ext cx="1657290" cy="1026274"/>
            <a:chOff x="9090383" y="1007637"/>
            <a:chExt cx="1657290" cy="10262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CB0BFB-A9F3-4BE5-8F06-B3F84E7C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0383" y="1007637"/>
              <a:ext cx="1243780" cy="8297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6008B1-0724-4F85-80D4-67AA919F812A}"/>
                </a:ext>
              </a:extLst>
            </p:cNvPr>
            <p:cNvSpPr txBox="1"/>
            <p:nvPr/>
          </p:nvSpPr>
          <p:spPr>
            <a:xfrm>
              <a:off x="9149872" y="1803079"/>
              <a:ext cx="15978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注重健康的年轻父母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8A2B19-8D86-4275-9D7D-D02D6F1CEC85}"/>
              </a:ext>
            </a:extLst>
          </p:cNvPr>
          <p:cNvGrpSpPr/>
          <p:nvPr/>
        </p:nvGrpSpPr>
        <p:grpSpPr>
          <a:xfrm>
            <a:off x="9090382" y="1949417"/>
            <a:ext cx="1503967" cy="1116489"/>
            <a:chOff x="9048978" y="2104421"/>
            <a:chExt cx="1503967" cy="111648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A79973-82CD-4E4E-8B27-F17641B0B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8271" y="2104421"/>
              <a:ext cx="1243779" cy="8856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9C5274-04A5-4655-B38D-6866FE36C4F8}"/>
                </a:ext>
              </a:extLst>
            </p:cNvPr>
            <p:cNvSpPr txBox="1"/>
            <p:nvPr/>
          </p:nvSpPr>
          <p:spPr>
            <a:xfrm>
              <a:off x="9048978" y="2990078"/>
              <a:ext cx="150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i="0" dirty="0">
                  <a:effectLst/>
                  <a:latin typeface="quote-cjk-patch"/>
                </a:rPr>
                <a:t>追求可持续的环保消费者</a:t>
              </a:r>
              <a:endParaRPr lang="zh-CN" altLang="en-US" sz="9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784C82-8BA2-4E9A-9632-8C092B8B2951}"/>
              </a:ext>
            </a:extLst>
          </p:cNvPr>
          <p:cNvGrpSpPr/>
          <p:nvPr/>
        </p:nvGrpSpPr>
        <p:grpSpPr>
          <a:xfrm>
            <a:off x="9149872" y="3063534"/>
            <a:ext cx="1444477" cy="1476643"/>
            <a:chOff x="9149872" y="3063534"/>
            <a:chExt cx="1444477" cy="14766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C79969-C886-4AD8-9B31-2A921D2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9872" y="3063534"/>
              <a:ext cx="1260960" cy="126096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48E95D-C10D-48C4-A284-F2913E8CA933}"/>
                </a:ext>
              </a:extLst>
            </p:cNvPr>
            <p:cNvSpPr txBox="1"/>
            <p:nvPr/>
          </p:nvSpPr>
          <p:spPr>
            <a:xfrm>
              <a:off x="9303192" y="4309345"/>
              <a:ext cx="1291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追求健康生活者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613BF2-8B2F-4674-9676-331E7CB886E7}"/>
              </a:ext>
            </a:extLst>
          </p:cNvPr>
          <p:cNvGrpSpPr/>
          <p:nvPr/>
        </p:nvGrpSpPr>
        <p:grpSpPr>
          <a:xfrm>
            <a:off x="1627121" y="847789"/>
            <a:ext cx="1083815" cy="1237143"/>
            <a:chOff x="1637983" y="783369"/>
            <a:chExt cx="1083815" cy="12371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F30AD5-97F5-447B-A090-00AF68BF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1947" y="783369"/>
              <a:ext cx="1019851" cy="10198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B00E9C-FE7E-455B-AE35-B515015630B8}"/>
                </a:ext>
              </a:extLst>
            </p:cNvPr>
            <p:cNvSpPr txBox="1"/>
            <p:nvPr/>
          </p:nvSpPr>
          <p:spPr>
            <a:xfrm>
              <a:off x="1637983" y="1789680"/>
              <a:ext cx="9981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食品数据库伙伴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F917678-9BE6-48F5-B0F8-87D48805ED33}"/>
              </a:ext>
            </a:extLst>
          </p:cNvPr>
          <p:cNvGrpSpPr/>
          <p:nvPr/>
        </p:nvGrpSpPr>
        <p:grpSpPr>
          <a:xfrm>
            <a:off x="1560233" y="2159111"/>
            <a:ext cx="1437306" cy="1269889"/>
            <a:chOff x="1597651" y="1625833"/>
            <a:chExt cx="1437306" cy="12698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199B301-FE83-4FD4-AFC8-05042F87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6522" y="1625833"/>
              <a:ext cx="1019851" cy="101985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DF916A7-3667-41DA-B190-7AD11F0041D1}"/>
                </a:ext>
              </a:extLst>
            </p:cNvPr>
            <p:cNvSpPr txBox="1"/>
            <p:nvPr/>
          </p:nvSpPr>
          <p:spPr>
            <a:xfrm>
              <a:off x="1597651" y="2664890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5AD90-4AB0-4EFA-9422-0904D7050391}"/>
              </a:ext>
            </a:extLst>
          </p:cNvPr>
          <p:cNvGrpSpPr/>
          <p:nvPr/>
        </p:nvGrpSpPr>
        <p:grpSpPr>
          <a:xfrm>
            <a:off x="1567192" y="3471394"/>
            <a:ext cx="1338435" cy="1299814"/>
            <a:chOff x="1597651" y="2859468"/>
            <a:chExt cx="1338435" cy="129981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6AF4B46-1ACF-4430-871C-D979EABE91A0}"/>
                </a:ext>
              </a:extLst>
            </p:cNvPr>
            <p:cNvSpPr txBox="1"/>
            <p:nvPr/>
          </p:nvSpPr>
          <p:spPr>
            <a:xfrm>
              <a:off x="1597651" y="3928450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食品生产商与零售商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2388869-3D3C-4B76-BB56-D254E5D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8442" y="2859468"/>
              <a:ext cx="1047931" cy="1047931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C116FD6-3F27-4FA9-99FA-A0EB5E7966E6}"/>
              </a:ext>
            </a:extLst>
          </p:cNvPr>
          <p:cNvGrpSpPr/>
          <p:nvPr/>
        </p:nvGrpSpPr>
        <p:grpSpPr>
          <a:xfrm>
            <a:off x="3261468" y="847789"/>
            <a:ext cx="1534590" cy="381505"/>
            <a:chOff x="3261468" y="847789"/>
            <a:chExt cx="1534590" cy="38150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43BBD3-9727-420F-873F-B5A95BEAA0B4}"/>
                </a:ext>
              </a:extLst>
            </p:cNvPr>
            <p:cNvSpPr txBox="1"/>
            <p:nvPr/>
          </p:nvSpPr>
          <p:spPr>
            <a:xfrm>
              <a:off x="3261468" y="952776"/>
              <a:ext cx="15345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数据库维护与扩展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5F479A9-BB73-48AD-A828-A4C16C5A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2685" y="847789"/>
              <a:ext cx="381505" cy="38150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A9237A-08A2-49FE-888D-2F359836EF2F}"/>
              </a:ext>
            </a:extLst>
          </p:cNvPr>
          <p:cNvGrpSpPr/>
          <p:nvPr/>
        </p:nvGrpSpPr>
        <p:grpSpPr>
          <a:xfrm>
            <a:off x="7220106" y="762023"/>
            <a:ext cx="1037876" cy="381506"/>
            <a:chOff x="7220106" y="762023"/>
            <a:chExt cx="1037876" cy="381506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B382016-1B1D-4CA8-BA8D-1266B0AC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76476" y="762023"/>
              <a:ext cx="381506" cy="381506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237E42-AB32-485C-BE31-9847D2653454}"/>
                </a:ext>
              </a:extLst>
            </p:cNvPr>
            <p:cNvSpPr txBox="1"/>
            <p:nvPr/>
          </p:nvSpPr>
          <p:spPr>
            <a:xfrm>
              <a:off x="7220106" y="814277"/>
              <a:ext cx="8311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自助服务</a:t>
              </a:r>
              <a:endParaRPr lang="en-US" altLang="zh-CN" sz="900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C2FBAC7-6B2D-4849-943B-1FA4E42CCBEC}"/>
              </a:ext>
            </a:extLst>
          </p:cNvPr>
          <p:cNvGrpSpPr/>
          <p:nvPr/>
        </p:nvGrpSpPr>
        <p:grpSpPr>
          <a:xfrm>
            <a:off x="1567191" y="5431650"/>
            <a:ext cx="1456143" cy="439028"/>
            <a:chOff x="1567191" y="5431650"/>
            <a:chExt cx="1456143" cy="439028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E121400-0B93-4BFD-9D51-FCB874C783AE}"/>
                </a:ext>
              </a:extLst>
            </p:cNvPr>
            <p:cNvSpPr txBox="1"/>
            <p:nvPr/>
          </p:nvSpPr>
          <p:spPr>
            <a:xfrm>
              <a:off x="1567191" y="5501346"/>
              <a:ext cx="1285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平台运营技术成本</a:t>
              </a:r>
              <a:endParaRPr lang="en-US" altLang="zh-CN" sz="900" dirty="0"/>
            </a:p>
            <a:p>
              <a:endParaRPr lang="zh-CN" altLang="en-US" sz="900" dirty="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32F39F5-8127-4CEB-ADB8-F896713A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25232" y="5431650"/>
              <a:ext cx="398102" cy="398102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461747-FBEA-477D-9FCD-8D0843DAE13E}"/>
              </a:ext>
            </a:extLst>
          </p:cNvPr>
          <p:cNvGrpSpPr/>
          <p:nvPr/>
        </p:nvGrpSpPr>
        <p:grpSpPr>
          <a:xfrm>
            <a:off x="3388575" y="5431272"/>
            <a:ext cx="1716307" cy="858564"/>
            <a:chOff x="3388575" y="5431272"/>
            <a:chExt cx="1716307" cy="858564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B5B0E5C-E8FF-4A8A-A2E2-6733C413CF75}"/>
                </a:ext>
              </a:extLst>
            </p:cNvPr>
            <p:cNvSpPr txBox="1"/>
            <p:nvPr/>
          </p:nvSpPr>
          <p:spPr>
            <a:xfrm>
              <a:off x="3388575" y="5505006"/>
              <a:ext cx="17163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市场与品牌建设成本</a:t>
              </a:r>
            </a:p>
            <a:p>
              <a:endParaRPr lang="en-US" altLang="zh-CN" sz="900" dirty="0"/>
            </a:p>
            <a:p>
              <a:endParaRPr lang="en-US" altLang="zh-CN" sz="900" dirty="0"/>
            </a:p>
            <a:p>
              <a:endParaRPr lang="en-US" altLang="zh-CN" sz="900" dirty="0"/>
            </a:p>
            <a:p>
              <a:endParaRPr lang="en-US" altLang="zh-CN" sz="9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4C53531A-132A-48B9-9B8E-48B3D488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8717" y="5431272"/>
              <a:ext cx="354562" cy="354562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7ADA03-6DA8-47A0-9501-337553E07350}"/>
              </a:ext>
            </a:extLst>
          </p:cNvPr>
          <p:cNvGrpSpPr/>
          <p:nvPr/>
        </p:nvGrpSpPr>
        <p:grpSpPr>
          <a:xfrm>
            <a:off x="3314202" y="3081917"/>
            <a:ext cx="1107421" cy="392860"/>
            <a:chOff x="3314202" y="3081917"/>
            <a:chExt cx="1107421" cy="39286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DCA2C72-A966-4B2E-9A50-F1F6A235AB40}"/>
                </a:ext>
              </a:extLst>
            </p:cNvPr>
            <p:cNvSpPr txBox="1"/>
            <p:nvPr/>
          </p:nvSpPr>
          <p:spPr>
            <a:xfrm>
              <a:off x="3314202" y="3143424"/>
              <a:ext cx="1047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数据库资源</a:t>
              </a:r>
              <a:endParaRPr lang="en-US" altLang="zh-CN" sz="900" dirty="0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C3C05EE-C933-4E21-B2F1-42769FD3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081917"/>
              <a:ext cx="392860" cy="39286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B7BFEE7-4E79-4611-AA10-DA5D84F917A8}"/>
              </a:ext>
            </a:extLst>
          </p:cNvPr>
          <p:cNvGrpSpPr/>
          <p:nvPr/>
        </p:nvGrpSpPr>
        <p:grpSpPr>
          <a:xfrm>
            <a:off x="6139676" y="5616241"/>
            <a:ext cx="1227412" cy="574837"/>
            <a:chOff x="6139676" y="5616241"/>
            <a:chExt cx="1227412" cy="57483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9BCC7C2-5ECE-413A-A513-90712EB3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2251" y="5616241"/>
              <a:ext cx="574837" cy="574837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CF7BC96-BBEE-4A13-8CB0-AFD3912ACC89}"/>
                </a:ext>
              </a:extLst>
            </p:cNvPr>
            <p:cNvSpPr txBox="1"/>
            <p:nvPr/>
          </p:nvSpPr>
          <p:spPr>
            <a:xfrm>
              <a:off x="6139676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订阅会员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F27B50-3F26-4626-ABEF-D1024C80E6D7}"/>
              </a:ext>
            </a:extLst>
          </p:cNvPr>
          <p:cNvGrpSpPr/>
          <p:nvPr/>
        </p:nvGrpSpPr>
        <p:grpSpPr>
          <a:xfrm>
            <a:off x="7740671" y="5604660"/>
            <a:ext cx="1236047" cy="574836"/>
            <a:chOff x="7740671" y="5604660"/>
            <a:chExt cx="1236047" cy="574836"/>
          </a:xfrm>
        </p:grpSpPr>
        <p:pic>
          <p:nvPicPr>
            <p:cNvPr id="1024" name="图片 1023">
              <a:extLst>
                <a:ext uri="{FF2B5EF4-FFF2-40B4-BE49-F238E27FC236}">
                  <a16:creationId xmlns:a16="http://schemas.microsoft.com/office/drawing/2014/main" id="{8CF23F8B-7EEF-40C4-9DB8-B8327388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1882" y="5604660"/>
              <a:ext cx="574836" cy="574836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F67DBD-1995-430D-8B22-4C9166D06E9B}"/>
                </a:ext>
              </a:extLst>
            </p:cNvPr>
            <p:cNvSpPr txBox="1"/>
            <p:nvPr/>
          </p:nvSpPr>
          <p:spPr>
            <a:xfrm>
              <a:off x="7740671" y="5774143"/>
              <a:ext cx="11324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广告收入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AD029C-E4A9-479D-8494-11CD28984EF0}"/>
              </a:ext>
            </a:extLst>
          </p:cNvPr>
          <p:cNvGrpSpPr/>
          <p:nvPr/>
        </p:nvGrpSpPr>
        <p:grpSpPr>
          <a:xfrm>
            <a:off x="7199678" y="3081917"/>
            <a:ext cx="1197082" cy="472704"/>
            <a:chOff x="7199678" y="3081917"/>
            <a:chExt cx="1197082" cy="472704"/>
          </a:xfrm>
        </p:grpSpPr>
        <p:pic>
          <p:nvPicPr>
            <p:cNvPr id="1025" name="图片 1024">
              <a:extLst>
                <a:ext uri="{FF2B5EF4-FFF2-40B4-BE49-F238E27FC236}">
                  <a16:creationId xmlns:a16="http://schemas.microsoft.com/office/drawing/2014/main" id="{7245792C-180D-4AF7-A97C-204C0FEF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24056" y="3081917"/>
              <a:ext cx="472704" cy="472704"/>
            </a:xfrm>
            <a:prstGeom prst="rect">
              <a:avLst/>
            </a:prstGeom>
          </p:spPr>
        </p:pic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1BA89723-135A-4F5C-AC79-09785AD33D04}"/>
                </a:ext>
              </a:extLst>
            </p:cNvPr>
            <p:cNvSpPr txBox="1"/>
            <p:nvPr/>
          </p:nvSpPr>
          <p:spPr>
            <a:xfrm>
              <a:off x="7199678" y="3173677"/>
              <a:ext cx="9507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移动端</a:t>
              </a:r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A9334A-4197-4603-BB0B-8619D586158C}"/>
              </a:ext>
            </a:extLst>
          </p:cNvPr>
          <p:cNvGrpSpPr/>
          <p:nvPr/>
        </p:nvGrpSpPr>
        <p:grpSpPr>
          <a:xfrm>
            <a:off x="7199678" y="3604479"/>
            <a:ext cx="1197057" cy="472704"/>
            <a:chOff x="7199678" y="3604479"/>
            <a:chExt cx="1197057" cy="472704"/>
          </a:xfrm>
        </p:grpSpPr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58EDB223-0D80-4C10-AE11-4F07E52F3E6C}"/>
                </a:ext>
              </a:extLst>
            </p:cNvPr>
            <p:cNvSpPr txBox="1"/>
            <p:nvPr/>
          </p:nvSpPr>
          <p:spPr>
            <a:xfrm>
              <a:off x="7199678" y="3679162"/>
              <a:ext cx="8311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Web</a:t>
              </a:r>
              <a:r>
                <a:rPr lang="zh-CN" altLang="en-US" sz="900" dirty="0"/>
                <a:t>网页端</a:t>
              </a:r>
            </a:p>
          </p:txBody>
        </p:sp>
        <p:pic>
          <p:nvPicPr>
            <p:cNvPr id="1029" name="图片 1028">
              <a:extLst>
                <a:ext uri="{FF2B5EF4-FFF2-40B4-BE49-F238E27FC236}">
                  <a16:creationId xmlns:a16="http://schemas.microsoft.com/office/drawing/2014/main" id="{1E465B6F-BF03-42E9-94EA-A6AE3E1D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24031" y="3604479"/>
              <a:ext cx="472704" cy="472704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D749706-A905-4024-9FD4-E68DEFF22A40}"/>
              </a:ext>
            </a:extLst>
          </p:cNvPr>
          <p:cNvGrpSpPr/>
          <p:nvPr/>
        </p:nvGrpSpPr>
        <p:grpSpPr>
          <a:xfrm>
            <a:off x="7263418" y="4135943"/>
            <a:ext cx="1437306" cy="467162"/>
            <a:chOff x="1419339" y="1653745"/>
            <a:chExt cx="1437306" cy="467162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DF737D4C-991B-43F2-BF4E-D6173AC4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3655" y="1653745"/>
              <a:ext cx="467162" cy="467162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7925E34-F04C-4A1E-A0C1-77FFD0D93D30}"/>
                </a:ext>
              </a:extLst>
            </p:cNvPr>
            <p:cNvSpPr txBox="1"/>
            <p:nvPr/>
          </p:nvSpPr>
          <p:spPr>
            <a:xfrm>
              <a:off x="1419339" y="1782483"/>
              <a:ext cx="1437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社交平台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F34A91-DDAB-4166-8118-FB182584D414}"/>
              </a:ext>
            </a:extLst>
          </p:cNvPr>
          <p:cNvGrpSpPr/>
          <p:nvPr/>
        </p:nvGrpSpPr>
        <p:grpSpPr>
          <a:xfrm>
            <a:off x="5258361" y="920199"/>
            <a:ext cx="1463153" cy="864021"/>
            <a:chOff x="5258361" y="920199"/>
            <a:chExt cx="1463153" cy="86402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E2C876-1643-4C37-86CB-914531561C41}"/>
                </a:ext>
              </a:extLst>
            </p:cNvPr>
            <p:cNvSpPr txBox="1"/>
            <p:nvPr/>
          </p:nvSpPr>
          <p:spPr>
            <a:xfrm>
              <a:off x="5258361" y="920199"/>
              <a:ext cx="14631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/>
                <a:t>可信第三方综合评估体系</a:t>
              </a:r>
            </a:p>
          </p:txBody>
        </p:sp>
        <p:pic>
          <p:nvPicPr>
            <p:cNvPr id="1032" name="图片 1031">
              <a:extLst>
                <a:ext uri="{FF2B5EF4-FFF2-40B4-BE49-F238E27FC236}">
                  <a16:creationId xmlns:a16="http://schemas.microsoft.com/office/drawing/2014/main" id="{528218AB-D8FE-41FF-9C12-7413118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74657" y="1137018"/>
              <a:ext cx="647202" cy="64720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B16AD0-C688-46FB-898E-1F725EF7F048}"/>
              </a:ext>
            </a:extLst>
          </p:cNvPr>
          <p:cNvGrpSpPr/>
          <p:nvPr/>
        </p:nvGrpSpPr>
        <p:grpSpPr>
          <a:xfrm>
            <a:off x="5314566" y="1864484"/>
            <a:ext cx="1406948" cy="901131"/>
            <a:chOff x="5314566" y="1864484"/>
            <a:chExt cx="1406948" cy="901131"/>
          </a:xfrm>
        </p:grpSpPr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FB1295A7-E4ED-4EB6-96F4-F10084DDCCD5}"/>
                </a:ext>
              </a:extLst>
            </p:cNvPr>
            <p:cNvSpPr txBox="1"/>
            <p:nvPr/>
          </p:nvSpPr>
          <p:spPr>
            <a:xfrm>
              <a:off x="5314566" y="1864484"/>
              <a:ext cx="14069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简化的决策体验</a:t>
              </a:r>
            </a:p>
          </p:txBody>
        </p:sp>
        <p:pic>
          <p:nvPicPr>
            <p:cNvPr id="1035" name="图片 1034">
              <a:extLst>
                <a:ext uri="{FF2B5EF4-FFF2-40B4-BE49-F238E27FC236}">
                  <a16:creationId xmlns:a16="http://schemas.microsoft.com/office/drawing/2014/main" id="{DB1DA23E-517F-4006-8DF4-D58497E8F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43" y="2064577"/>
              <a:ext cx="701038" cy="701038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E67D0A-0BAD-4EC0-A4E6-4FDB95ADAA84}"/>
              </a:ext>
            </a:extLst>
          </p:cNvPr>
          <p:cNvGrpSpPr/>
          <p:nvPr/>
        </p:nvGrpSpPr>
        <p:grpSpPr>
          <a:xfrm>
            <a:off x="5593078" y="2804211"/>
            <a:ext cx="1165093" cy="1018747"/>
            <a:chOff x="5593078" y="2804211"/>
            <a:chExt cx="1165093" cy="1018747"/>
          </a:xfrm>
        </p:grpSpPr>
        <p:sp>
          <p:nvSpPr>
            <p:cNvPr id="1036" name="文本框 1035">
              <a:extLst>
                <a:ext uri="{FF2B5EF4-FFF2-40B4-BE49-F238E27FC236}">
                  <a16:creationId xmlns:a16="http://schemas.microsoft.com/office/drawing/2014/main" id="{47475FF3-36FD-4E0D-B8A9-246EFB52C89A}"/>
                </a:ext>
              </a:extLst>
            </p:cNvPr>
            <p:cNvSpPr txBox="1"/>
            <p:nvPr/>
          </p:nvSpPr>
          <p:spPr>
            <a:xfrm>
              <a:off x="5593078" y="2804211"/>
              <a:ext cx="11650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个性化推荐</a:t>
              </a:r>
            </a:p>
          </p:txBody>
        </p:sp>
        <p:pic>
          <p:nvPicPr>
            <p:cNvPr id="1037" name="图片 1036">
              <a:extLst>
                <a:ext uri="{FF2B5EF4-FFF2-40B4-BE49-F238E27FC236}">
                  <a16:creationId xmlns:a16="http://schemas.microsoft.com/office/drawing/2014/main" id="{5C003024-9EB1-4789-94C8-C793BD33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17423" y="3033480"/>
              <a:ext cx="789478" cy="78947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F538AF-88B0-4515-B820-73DA0373C5C4}"/>
              </a:ext>
            </a:extLst>
          </p:cNvPr>
          <p:cNvGrpSpPr/>
          <p:nvPr/>
        </p:nvGrpSpPr>
        <p:grpSpPr>
          <a:xfrm>
            <a:off x="5617423" y="3879943"/>
            <a:ext cx="1269963" cy="1045479"/>
            <a:chOff x="5617423" y="3879943"/>
            <a:chExt cx="1269963" cy="1045479"/>
          </a:xfrm>
        </p:grpSpPr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1C6191B8-2E15-489D-AAF8-A700763F58B8}"/>
                </a:ext>
              </a:extLst>
            </p:cNvPr>
            <p:cNvSpPr txBox="1"/>
            <p:nvPr/>
          </p:nvSpPr>
          <p:spPr>
            <a:xfrm>
              <a:off x="5626426" y="3879943"/>
              <a:ext cx="12609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社区参与感</a:t>
              </a:r>
            </a:p>
          </p:txBody>
        </p:sp>
        <p:pic>
          <p:nvPicPr>
            <p:cNvPr id="1039" name="图片 1038">
              <a:extLst>
                <a:ext uri="{FF2B5EF4-FFF2-40B4-BE49-F238E27FC236}">
                  <a16:creationId xmlns:a16="http://schemas.microsoft.com/office/drawing/2014/main" id="{D9294535-1B3D-4382-A1E8-DA3B9E10B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617423" y="4135943"/>
              <a:ext cx="789479" cy="789479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B5DD4AC-EC70-4E7D-A900-E1B96165F17B}"/>
              </a:ext>
            </a:extLst>
          </p:cNvPr>
          <p:cNvGrpSpPr/>
          <p:nvPr/>
        </p:nvGrpSpPr>
        <p:grpSpPr>
          <a:xfrm>
            <a:off x="7241761" y="1251404"/>
            <a:ext cx="1146842" cy="464573"/>
            <a:chOff x="7241761" y="1251404"/>
            <a:chExt cx="1146842" cy="464573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0358CA0-8CEB-4918-9903-2DED0CA4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030" y="1251404"/>
              <a:ext cx="464573" cy="4645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7F921F-4814-4744-B5E7-AEF34B2DAE2D}"/>
                </a:ext>
              </a:extLst>
            </p:cNvPr>
            <p:cNvSpPr txBox="1"/>
            <p:nvPr/>
          </p:nvSpPr>
          <p:spPr>
            <a:xfrm>
              <a:off x="7241761" y="1374641"/>
              <a:ext cx="7878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自动化服务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E5A763B-6784-487F-BC9E-6240CF8F0632}"/>
              </a:ext>
            </a:extLst>
          </p:cNvPr>
          <p:cNvGrpSpPr/>
          <p:nvPr/>
        </p:nvGrpSpPr>
        <p:grpSpPr>
          <a:xfrm>
            <a:off x="7447450" y="1847267"/>
            <a:ext cx="823823" cy="381506"/>
            <a:chOff x="7447450" y="1847267"/>
            <a:chExt cx="823823" cy="381506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D193C94-F198-4C63-8E95-43F8EA99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889767" y="1847267"/>
              <a:ext cx="381506" cy="38150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36FFE46-267F-4F80-92D1-DB25F09C1989}"/>
                </a:ext>
              </a:extLst>
            </p:cNvPr>
            <p:cNvSpPr txBox="1"/>
            <p:nvPr/>
          </p:nvSpPr>
          <p:spPr>
            <a:xfrm>
              <a:off x="7447450" y="1936321"/>
              <a:ext cx="556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E2698E7-92AD-4358-A849-92B2E2A77708}"/>
              </a:ext>
            </a:extLst>
          </p:cNvPr>
          <p:cNvGrpSpPr/>
          <p:nvPr/>
        </p:nvGrpSpPr>
        <p:grpSpPr>
          <a:xfrm>
            <a:off x="3454400" y="5966671"/>
            <a:ext cx="972465" cy="398102"/>
            <a:chOff x="3454400" y="5966671"/>
            <a:chExt cx="972465" cy="398102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F553BA2B-8CCF-4E98-9821-F4385EA8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028763" y="5966671"/>
              <a:ext cx="398102" cy="398102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F75C94F-CB3A-4362-A85B-961A073F0E5D}"/>
                </a:ext>
              </a:extLst>
            </p:cNvPr>
            <p:cNvSpPr txBox="1"/>
            <p:nvPr/>
          </p:nvSpPr>
          <p:spPr>
            <a:xfrm>
              <a:off x="3454400" y="6043723"/>
              <a:ext cx="768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风险成本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895E854-4751-4A60-9A0B-ECA800AC991D}"/>
              </a:ext>
            </a:extLst>
          </p:cNvPr>
          <p:cNvGrpSpPr/>
          <p:nvPr/>
        </p:nvGrpSpPr>
        <p:grpSpPr>
          <a:xfrm>
            <a:off x="1560233" y="5966671"/>
            <a:ext cx="1446671" cy="398102"/>
            <a:chOff x="1560233" y="5966671"/>
            <a:chExt cx="1446671" cy="39810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6A0D840-5B70-4544-822A-BCF1DFA2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802" y="5966671"/>
              <a:ext cx="398102" cy="398102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C78AE04-F12C-47DB-99F8-DB81F4C04994}"/>
                </a:ext>
              </a:extLst>
            </p:cNvPr>
            <p:cNvSpPr txBox="1"/>
            <p:nvPr/>
          </p:nvSpPr>
          <p:spPr>
            <a:xfrm>
              <a:off x="1560233" y="6043723"/>
              <a:ext cx="1338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团队运营人力成本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71D2871-DCAF-4D58-AAB2-B4902CA19D1A}"/>
              </a:ext>
            </a:extLst>
          </p:cNvPr>
          <p:cNvGrpSpPr/>
          <p:nvPr/>
        </p:nvGrpSpPr>
        <p:grpSpPr>
          <a:xfrm>
            <a:off x="3385721" y="3509443"/>
            <a:ext cx="1041144" cy="398102"/>
            <a:chOff x="3385721" y="3509443"/>
            <a:chExt cx="1041144" cy="398102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61BBDAA-CA16-4528-8E89-C88B4B77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509443"/>
              <a:ext cx="398102" cy="398102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42E0DF7-D63E-4B95-AC4D-8505F2E0D624}"/>
                </a:ext>
              </a:extLst>
            </p:cNvPr>
            <p:cNvSpPr txBox="1"/>
            <p:nvPr/>
          </p:nvSpPr>
          <p:spPr>
            <a:xfrm>
              <a:off x="3385721" y="3605089"/>
              <a:ext cx="7894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0E63538-A7C8-45C9-BC65-AF4CCC5AE1C4}"/>
              </a:ext>
            </a:extLst>
          </p:cNvPr>
          <p:cNvGrpSpPr/>
          <p:nvPr/>
        </p:nvGrpSpPr>
        <p:grpSpPr>
          <a:xfrm>
            <a:off x="3404344" y="3892739"/>
            <a:ext cx="1022521" cy="398102"/>
            <a:chOff x="3404344" y="3892739"/>
            <a:chExt cx="1022521" cy="398102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0EFBE733-E1AC-46CF-883C-DA4EF82C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763" y="3892739"/>
              <a:ext cx="398102" cy="398102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16702F5-FD2D-4B91-A2AE-2C67A6270F71}"/>
                </a:ext>
              </a:extLst>
            </p:cNvPr>
            <p:cNvSpPr txBox="1"/>
            <p:nvPr/>
          </p:nvSpPr>
          <p:spPr>
            <a:xfrm>
              <a:off x="3404344" y="3971409"/>
              <a:ext cx="7026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技术平台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517FFB6-9B88-40A0-AD21-9F53BBFE7A4D}"/>
              </a:ext>
            </a:extLst>
          </p:cNvPr>
          <p:cNvGrpSpPr/>
          <p:nvPr/>
        </p:nvGrpSpPr>
        <p:grpSpPr>
          <a:xfrm>
            <a:off x="3390954" y="4317657"/>
            <a:ext cx="971179" cy="337528"/>
            <a:chOff x="3390954" y="4317657"/>
            <a:chExt cx="971179" cy="33752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D63ED94-6297-4764-A6F4-D75AF6C6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41388" y="4317657"/>
              <a:ext cx="320745" cy="337528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22B9C40-FDA5-47AC-9314-DC1CB4F26854}"/>
                </a:ext>
              </a:extLst>
            </p:cNvPr>
            <p:cNvSpPr txBox="1"/>
            <p:nvPr/>
          </p:nvSpPr>
          <p:spPr>
            <a:xfrm>
              <a:off x="3390954" y="4328119"/>
              <a:ext cx="8061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权威专家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25501EF-E5A7-48B5-BA0D-8CA467151F62}"/>
              </a:ext>
            </a:extLst>
          </p:cNvPr>
          <p:cNvGrpSpPr/>
          <p:nvPr/>
        </p:nvGrpSpPr>
        <p:grpSpPr>
          <a:xfrm>
            <a:off x="3385721" y="4724353"/>
            <a:ext cx="986206" cy="330539"/>
            <a:chOff x="3385721" y="4724353"/>
            <a:chExt cx="986206" cy="330539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9F85A7AB-4FD4-4187-8DEA-72928257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041388" y="4724353"/>
              <a:ext cx="330539" cy="330539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02D8BBE-EC43-4AB7-AC4F-DC6B260ADA92}"/>
                </a:ext>
              </a:extLst>
            </p:cNvPr>
            <p:cNvSpPr txBox="1"/>
            <p:nvPr/>
          </p:nvSpPr>
          <p:spPr>
            <a:xfrm>
              <a:off x="3385721" y="4733848"/>
              <a:ext cx="9004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运营团队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040F58A-A788-4747-B599-5A2D6D6CAB3E}"/>
              </a:ext>
            </a:extLst>
          </p:cNvPr>
          <p:cNvGrpSpPr/>
          <p:nvPr/>
        </p:nvGrpSpPr>
        <p:grpSpPr>
          <a:xfrm>
            <a:off x="3314202" y="2149797"/>
            <a:ext cx="983264" cy="408928"/>
            <a:chOff x="3314202" y="2149797"/>
            <a:chExt cx="983264" cy="40892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DEDC217-F057-4FDE-97B9-3B3C2412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888538" y="2149797"/>
              <a:ext cx="408928" cy="408928"/>
            </a:xfrm>
            <a:prstGeom prst="rect">
              <a:avLst/>
            </a:prstGeom>
          </p:spPr>
        </p:pic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823B4D-A965-4BBD-A16B-167DEF35D1D1}"/>
                </a:ext>
              </a:extLst>
            </p:cNvPr>
            <p:cNvSpPr txBox="1"/>
            <p:nvPr/>
          </p:nvSpPr>
          <p:spPr>
            <a:xfrm>
              <a:off x="3314202" y="2219486"/>
              <a:ext cx="701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社区管理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6995D8-646E-48D6-824E-D782EFC4E866}"/>
              </a:ext>
            </a:extLst>
          </p:cNvPr>
          <p:cNvGrpSpPr/>
          <p:nvPr/>
        </p:nvGrpSpPr>
        <p:grpSpPr>
          <a:xfrm>
            <a:off x="3286141" y="1704491"/>
            <a:ext cx="1247473" cy="408928"/>
            <a:chOff x="3286141" y="1704491"/>
            <a:chExt cx="1247473" cy="4089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D257F9C-5424-42BA-A127-6CFC0038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686" y="1704491"/>
              <a:ext cx="408928" cy="40892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ADCCD50-C873-4716-9163-C86FF72CDF5D}"/>
                </a:ext>
              </a:extLst>
            </p:cNvPr>
            <p:cNvSpPr txBox="1"/>
            <p:nvPr/>
          </p:nvSpPr>
          <p:spPr>
            <a:xfrm>
              <a:off x="3286141" y="1793880"/>
              <a:ext cx="906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用户体验优化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AF5243D-489E-47C1-9C84-597E2CCD8883}"/>
              </a:ext>
            </a:extLst>
          </p:cNvPr>
          <p:cNvGrpSpPr/>
          <p:nvPr/>
        </p:nvGrpSpPr>
        <p:grpSpPr>
          <a:xfrm>
            <a:off x="3303080" y="1293295"/>
            <a:ext cx="1590200" cy="408928"/>
            <a:chOff x="3303080" y="1293295"/>
            <a:chExt cx="1590200" cy="40892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840419D-6FFC-4B36-8199-FEF4B031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484352" y="1293295"/>
              <a:ext cx="408928" cy="408928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16B4785-315A-4234-9F4C-B3AEE02B06BF}"/>
                </a:ext>
              </a:extLst>
            </p:cNvPr>
            <p:cNvSpPr txBox="1"/>
            <p:nvPr/>
          </p:nvSpPr>
          <p:spPr>
            <a:xfrm>
              <a:off x="3303080" y="1368274"/>
              <a:ext cx="1257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推荐算法迭代与优化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92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356</Words>
  <Application>Microsoft Office PowerPoint</Application>
  <PresentationFormat>宽屏</PresentationFormat>
  <Paragraphs>114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quote-cjk-patch</vt:lpstr>
      <vt:lpstr>等线</vt:lpstr>
      <vt:lpstr>微软雅黑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庭乾 曾</dc:creator>
  <cp:lastModifiedBy>庭乾 曾</cp:lastModifiedBy>
  <cp:revision>28</cp:revision>
  <dcterms:created xsi:type="dcterms:W3CDTF">2025-12-26T14:59:41Z</dcterms:created>
  <dcterms:modified xsi:type="dcterms:W3CDTF">2025-12-28T11:09:58Z</dcterms:modified>
</cp:coreProperties>
</file>